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8" r:id="rId1"/>
  </p:sldMasterIdLst>
  <p:sldIdLst>
    <p:sldId id="257" r:id="rId2"/>
    <p:sldId id="259" r:id="rId3"/>
    <p:sldId id="260" r:id="rId4"/>
    <p:sldId id="261" r:id="rId5"/>
    <p:sldId id="262" r:id="rId6"/>
    <p:sldId id="265"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09BBE-F1FD-40E5-8216-3F81B0D75866}"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133D5164-B214-4124-B38A-3D891C714208}">
      <dgm:prSet/>
      <dgm:spPr/>
      <dgm:t>
        <a:bodyPr/>
        <a:lstStyle/>
        <a:p>
          <a:pPr rtl="0"/>
          <a:r>
            <a:rPr lang="en-US" b="1">
              <a:latin typeface="Calibri Light"/>
              <a:cs typeface="Calibri Light"/>
            </a:rPr>
            <a:t> Project Objective </a:t>
          </a:r>
        </a:p>
      </dgm:t>
    </dgm:pt>
    <dgm:pt modelId="{5058D754-4A67-4E97-ABBD-8764A88C79C7}" type="parTrans" cxnId="{7E7530C2-97B1-437B-AD39-C08A2278C660}">
      <dgm:prSet/>
      <dgm:spPr/>
      <dgm:t>
        <a:bodyPr/>
        <a:lstStyle/>
        <a:p>
          <a:endParaRPr lang="en-US"/>
        </a:p>
      </dgm:t>
    </dgm:pt>
    <dgm:pt modelId="{33DAEDA4-5033-4284-B4CC-D0D76B02A606}" type="sibTrans" cxnId="{7E7530C2-97B1-437B-AD39-C08A2278C660}">
      <dgm:prSet/>
      <dgm:spPr/>
      <dgm:t>
        <a:bodyPr/>
        <a:lstStyle/>
        <a:p>
          <a:endParaRPr lang="en-US"/>
        </a:p>
      </dgm:t>
    </dgm:pt>
    <dgm:pt modelId="{9F627478-E000-47D6-850A-1A42484D9001}">
      <dgm:prSet phldr="0"/>
      <dgm:spPr/>
      <dgm:t>
        <a:bodyPr/>
        <a:lstStyle/>
        <a:p>
          <a:pPr rtl="0"/>
          <a:r>
            <a:rPr lang="en-US" b="1">
              <a:latin typeface="Calibri Light"/>
              <a:cs typeface="Calibri Light"/>
            </a:rPr>
            <a:t> Understanding Dataset</a:t>
          </a:r>
        </a:p>
      </dgm:t>
    </dgm:pt>
    <dgm:pt modelId="{E8DAB58F-ADDC-49F6-AD38-D0A88B74D4F7}" type="parTrans" cxnId="{6D85E6EC-FBD4-4F7F-9378-A2E036D3B62C}">
      <dgm:prSet/>
      <dgm:spPr/>
      <dgm:t>
        <a:bodyPr/>
        <a:lstStyle/>
        <a:p>
          <a:endParaRPr lang="en-US"/>
        </a:p>
      </dgm:t>
    </dgm:pt>
    <dgm:pt modelId="{9DFD1549-BF93-43D1-BB2F-166298E67713}" type="sibTrans" cxnId="{6D85E6EC-FBD4-4F7F-9378-A2E036D3B62C}">
      <dgm:prSet/>
      <dgm:spPr/>
      <dgm:t>
        <a:bodyPr/>
        <a:lstStyle/>
        <a:p>
          <a:endParaRPr lang="en-US"/>
        </a:p>
      </dgm:t>
    </dgm:pt>
    <dgm:pt modelId="{FB7507FF-0C4A-4210-936D-70C8EF3FAE02}">
      <dgm:prSet/>
      <dgm:spPr/>
      <dgm:t>
        <a:bodyPr/>
        <a:lstStyle/>
        <a:p>
          <a:pPr rtl="0"/>
          <a:r>
            <a:rPr lang="en-US" b="1">
              <a:latin typeface="Calibri Light"/>
              <a:cs typeface="Calibri Light"/>
            </a:rPr>
            <a:t> Implementation of KPI’s </a:t>
          </a:r>
        </a:p>
      </dgm:t>
    </dgm:pt>
    <dgm:pt modelId="{C93FA213-E90A-4004-A413-95865505A984}" type="parTrans" cxnId="{A2103434-E8B9-4C0B-8265-30A4E6BC51D1}">
      <dgm:prSet/>
      <dgm:spPr/>
      <dgm:t>
        <a:bodyPr/>
        <a:lstStyle/>
        <a:p>
          <a:endParaRPr lang="en-US"/>
        </a:p>
      </dgm:t>
    </dgm:pt>
    <dgm:pt modelId="{574ABE29-D199-4153-BCCA-CF292C1DED4B}" type="sibTrans" cxnId="{A2103434-E8B9-4C0B-8265-30A4E6BC51D1}">
      <dgm:prSet/>
      <dgm:spPr/>
      <dgm:t>
        <a:bodyPr/>
        <a:lstStyle/>
        <a:p>
          <a:endParaRPr lang="en-US"/>
        </a:p>
      </dgm:t>
    </dgm:pt>
    <dgm:pt modelId="{9EEDF528-6385-4847-AB17-7B5A3985CBD6}">
      <dgm:prSet/>
      <dgm:spPr/>
      <dgm:t>
        <a:bodyPr/>
        <a:lstStyle/>
        <a:p>
          <a:pPr rtl="0"/>
          <a:r>
            <a:rPr lang="en-US" b="1">
              <a:latin typeface="Calibri Light"/>
              <a:cs typeface="Calibri Light"/>
            </a:rPr>
            <a:t> Overview And Major Findings </a:t>
          </a:r>
        </a:p>
      </dgm:t>
    </dgm:pt>
    <dgm:pt modelId="{95B03654-345C-4B44-932F-77E0744A4485}" type="parTrans" cxnId="{9A06E418-62FF-4251-B9CC-31022F614E27}">
      <dgm:prSet/>
      <dgm:spPr/>
      <dgm:t>
        <a:bodyPr/>
        <a:lstStyle/>
        <a:p>
          <a:endParaRPr lang="en-US"/>
        </a:p>
      </dgm:t>
    </dgm:pt>
    <dgm:pt modelId="{9F0B73B1-F6D7-4A93-830D-C3B037070923}" type="sibTrans" cxnId="{9A06E418-62FF-4251-B9CC-31022F614E27}">
      <dgm:prSet/>
      <dgm:spPr/>
      <dgm:t>
        <a:bodyPr/>
        <a:lstStyle/>
        <a:p>
          <a:endParaRPr lang="en-US"/>
        </a:p>
      </dgm:t>
    </dgm:pt>
    <dgm:pt modelId="{25F3C428-8BAC-4474-A950-A78AE28DF1B5}">
      <dgm:prSet phldr="0"/>
      <dgm:spPr/>
      <dgm:t>
        <a:bodyPr/>
        <a:lstStyle/>
        <a:p>
          <a:pPr rtl="0"/>
          <a:r>
            <a:rPr lang="en-US" b="1">
              <a:latin typeface="Calibri Light"/>
              <a:cs typeface="Calibri Light"/>
            </a:rPr>
            <a:t> Dashboard in Excel, Tableau, Power BI </a:t>
          </a:r>
        </a:p>
      </dgm:t>
    </dgm:pt>
    <dgm:pt modelId="{AEFBE8EA-CE1F-49CE-B88B-8CB1E5180E66}" type="parTrans" cxnId="{534AC343-3AF7-426A-8153-B1329FA4208F}">
      <dgm:prSet/>
      <dgm:spPr/>
    </dgm:pt>
    <dgm:pt modelId="{926BE8A7-88B2-4A25-B3AC-08DA5FAA9241}" type="sibTrans" cxnId="{534AC343-3AF7-426A-8153-B1329FA4208F}">
      <dgm:prSet/>
      <dgm:spPr/>
    </dgm:pt>
    <dgm:pt modelId="{01EAD9E7-85E6-4B0E-98AF-6E595C862017}" type="pres">
      <dgm:prSet presAssocID="{E9109BBE-F1FD-40E5-8216-3F81B0D75866}" presName="vert0" presStyleCnt="0">
        <dgm:presLayoutVars>
          <dgm:dir/>
          <dgm:animOne val="branch"/>
          <dgm:animLvl val="lvl"/>
        </dgm:presLayoutVars>
      </dgm:prSet>
      <dgm:spPr/>
      <dgm:t>
        <a:bodyPr/>
        <a:lstStyle/>
        <a:p>
          <a:endParaRPr lang="en-US"/>
        </a:p>
      </dgm:t>
    </dgm:pt>
    <dgm:pt modelId="{6F991D98-77FB-4588-ABD2-925B681F81C3}" type="pres">
      <dgm:prSet presAssocID="{133D5164-B214-4124-B38A-3D891C714208}" presName="thickLine" presStyleLbl="alignNode1" presStyleIdx="0" presStyleCnt="5"/>
      <dgm:spPr/>
    </dgm:pt>
    <dgm:pt modelId="{B81D4ED1-FC1A-4E3A-BFCF-7BF70B415050}" type="pres">
      <dgm:prSet presAssocID="{133D5164-B214-4124-B38A-3D891C714208}" presName="horz1" presStyleCnt="0"/>
      <dgm:spPr/>
    </dgm:pt>
    <dgm:pt modelId="{0D00A683-73FE-46EA-97B5-D4027A11F886}" type="pres">
      <dgm:prSet presAssocID="{133D5164-B214-4124-B38A-3D891C714208}" presName="tx1" presStyleLbl="revTx" presStyleIdx="0" presStyleCnt="5"/>
      <dgm:spPr/>
      <dgm:t>
        <a:bodyPr/>
        <a:lstStyle/>
        <a:p>
          <a:endParaRPr lang="en-US"/>
        </a:p>
      </dgm:t>
    </dgm:pt>
    <dgm:pt modelId="{47B43D3B-87F7-4176-80DE-4EC6DE0EDA95}" type="pres">
      <dgm:prSet presAssocID="{133D5164-B214-4124-B38A-3D891C714208}" presName="vert1" presStyleCnt="0"/>
      <dgm:spPr/>
    </dgm:pt>
    <dgm:pt modelId="{DDE79A0E-B25C-4011-B771-0198168ABE2C}" type="pres">
      <dgm:prSet presAssocID="{9F627478-E000-47D6-850A-1A42484D9001}" presName="thickLine" presStyleLbl="alignNode1" presStyleIdx="1" presStyleCnt="5"/>
      <dgm:spPr/>
    </dgm:pt>
    <dgm:pt modelId="{4CCD7BC7-79FA-46DE-A9CF-565EB0A14D49}" type="pres">
      <dgm:prSet presAssocID="{9F627478-E000-47D6-850A-1A42484D9001}" presName="horz1" presStyleCnt="0"/>
      <dgm:spPr/>
    </dgm:pt>
    <dgm:pt modelId="{B333CDDA-F506-4C71-86CE-81ACBAACBC70}" type="pres">
      <dgm:prSet presAssocID="{9F627478-E000-47D6-850A-1A42484D9001}" presName="tx1" presStyleLbl="revTx" presStyleIdx="1" presStyleCnt="5"/>
      <dgm:spPr/>
      <dgm:t>
        <a:bodyPr/>
        <a:lstStyle/>
        <a:p>
          <a:endParaRPr lang="en-US"/>
        </a:p>
      </dgm:t>
    </dgm:pt>
    <dgm:pt modelId="{F3E21A01-AABE-4812-A4FD-7588EC4B0F9E}" type="pres">
      <dgm:prSet presAssocID="{9F627478-E000-47D6-850A-1A42484D9001}" presName="vert1" presStyleCnt="0"/>
      <dgm:spPr/>
    </dgm:pt>
    <dgm:pt modelId="{93858EEE-B636-4A26-BA00-ADE14D28A62B}" type="pres">
      <dgm:prSet presAssocID="{FB7507FF-0C4A-4210-936D-70C8EF3FAE02}" presName="thickLine" presStyleLbl="alignNode1" presStyleIdx="2" presStyleCnt="5"/>
      <dgm:spPr/>
    </dgm:pt>
    <dgm:pt modelId="{87CB90AD-D837-4AE1-A95E-29B646B6C9D1}" type="pres">
      <dgm:prSet presAssocID="{FB7507FF-0C4A-4210-936D-70C8EF3FAE02}" presName="horz1" presStyleCnt="0"/>
      <dgm:spPr/>
    </dgm:pt>
    <dgm:pt modelId="{DA7B6FE7-315C-48BF-B48D-934C8349487F}" type="pres">
      <dgm:prSet presAssocID="{FB7507FF-0C4A-4210-936D-70C8EF3FAE02}" presName="tx1" presStyleLbl="revTx" presStyleIdx="2" presStyleCnt="5"/>
      <dgm:spPr/>
      <dgm:t>
        <a:bodyPr/>
        <a:lstStyle/>
        <a:p>
          <a:endParaRPr lang="en-US"/>
        </a:p>
      </dgm:t>
    </dgm:pt>
    <dgm:pt modelId="{07E73741-FCAA-4619-A42D-6F65F10CBE9B}" type="pres">
      <dgm:prSet presAssocID="{FB7507FF-0C4A-4210-936D-70C8EF3FAE02}" presName="vert1" presStyleCnt="0"/>
      <dgm:spPr/>
    </dgm:pt>
    <dgm:pt modelId="{40C9B1B7-B6D9-41D3-AB1A-F5A932B69729}" type="pres">
      <dgm:prSet presAssocID="{25F3C428-8BAC-4474-A950-A78AE28DF1B5}" presName="thickLine" presStyleLbl="alignNode1" presStyleIdx="3" presStyleCnt="5"/>
      <dgm:spPr/>
    </dgm:pt>
    <dgm:pt modelId="{995E9CFB-4DC5-4F2E-97BD-AF27EAE0B92D}" type="pres">
      <dgm:prSet presAssocID="{25F3C428-8BAC-4474-A950-A78AE28DF1B5}" presName="horz1" presStyleCnt="0"/>
      <dgm:spPr/>
    </dgm:pt>
    <dgm:pt modelId="{7971DAE7-9261-401D-B485-568BB25810E5}" type="pres">
      <dgm:prSet presAssocID="{25F3C428-8BAC-4474-A950-A78AE28DF1B5}" presName="tx1" presStyleLbl="revTx" presStyleIdx="3" presStyleCnt="5"/>
      <dgm:spPr/>
      <dgm:t>
        <a:bodyPr/>
        <a:lstStyle/>
        <a:p>
          <a:endParaRPr lang="en-US"/>
        </a:p>
      </dgm:t>
    </dgm:pt>
    <dgm:pt modelId="{740246CD-7633-4E31-AE68-2B98C3D61072}" type="pres">
      <dgm:prSet presAssocID="{25F3C428-8BAC-4474-A950-A78AE28DF1B5}" presName="vert1" presStyleCnt="0"/>
      <dgm:spPr/>
    </dgm:pt>
    <dgm:pt modelId="{50123F29-40CA-4946-A76F-46CF1BF9CACE}" type="pres">
      <dgm:prSet presAssocID="{9EEDF528-6385-4847-AB17-7B5A3985CBD6}" presName="thickLine" presStyleLbl="alignNode1" presStyleIdx="4" presStyleCnt="5"/>
      <dgm:spPr/>
    </dgm:pt>
    <dgm:pt modelId="{50A81EE1-BF0A-4124-943D-A33A93EF154B}" type="pres">
      <dgm:prSet presAssocID="{9EEDF528-6385-4847-AB17-7B5A3985CBD6}" presName="horz1" presStyleCnt="0"/>
      <dgm:spPr/>
    </dgm:pt>
    <dgm:pt modelId="{BDA8673D-7970-457D-B770-7316F53A0DE3}" type="pres">
      <dgm:prSet presAssocID="{9EEDF528-6385-4847-AB17-7B5A3985CBD6}" presName="tx1" presStyleLbl="revTx" presStyleIdx="4" presStyleCnt="5"/>
      <dgm:spPr/>
      <dgm:t>
        <a:bodyPr/>
        <a:lstStyle/>
        <a:p>
          <a:endParaRPr lang="en-US"/>
        </a:p>
      </dgm:t>
    </dgm:pt>
    <dgm:pt modelId="{6EBC7FFA-4100-415E-A6C2-523C2E7FF106}" type="pres">
      <dgm:prSet presAssocID="{9EEDF528-6385-4847-AB17-7B5A3985CBD6}" presName="vert1" presStyleCnt="0"/>
      <dgm:spPr/>
    </dgm:pt>
  </dgm:ptLst>
  <dgm:cxnLst>
    <dgm:cxn modelId="{A2103434-E8B9-4C0B-8265-30A4E6BC51D1}" srcId="{E9109BBE-F1FD-40E5-8216-3F81B0D75866}" destId="{FB7507FF-0C4A-4210-936D-70C8EF3FAE02}" srcOrd="2" destOrd="0" parTransId="{C93FA213-E90A-4004-A413-95865505A984}" sibTransId="{574ABE29-D199-4153-BCCA-CF292C1DED4B}"/>
    <dgm:cxn modelId="{B6110953-B97A-4157-A7EA-BADAC694D615}" type="presOf" srcId="{9EEDF528-6385-4847-AB17-7B5A3985CBD6}" destId="{BDA8673D-7970-457D-B770-7316F53A0DE3}" srcOrd="0" destOrd="0" presId="urn:microsoft.com/office/officeart/2008/layout/LinedList"/>
    <dgm:cxn modelId="{0EF4ACB8-8D5D-4C5A-AE9B-3F69200D608F}" type="presOf" srcId="{9F627478-E000-47D6-850A-1A42484D9001}" destId="{B333CDDA-F506-4C71-86CE-81ACBAACBC70}" srcOrd="0" destOrd="0" presId="urn:microsoft.com/office/officeart/2008/layout/LinedList"/>
    <dgm:cxn modelId="{FA0F3487-2E73-4AE8-88CD-83D53E8E379A}" type="presOf" srcId="{FB7507FF-0C4A-4210-936D-70C8EF3FAE02}" destId="{DA7B6FE7-315C-48BF-B48D-934C8349487F}" srcOrd="0" destOrd="0" presId="urn:microsoft.com/office/officeart/2008/layout/LinedList"/>
    <dgm:cxn modelId="{05BF926F-DB88-4284-AB28-716E6D907B70}" type="presOf" srcId="{E9109BBE-F1FD-40E5-8216-3F81B0D75866}" destId="{01EAD9E7-85E6-4B0E-98AF-6E595C862017}" srcOrd="0" destOrd="0" presId="urn:microsoft.com/office/officeart/2008/layout/LinedList"/>
    <dgm:cxn modelId="{FA3EBC07-6149-447B-9E1E-9B9EA961E2EC}" type="presOf" srcId="{25F3C428-8BAC-4474-A950-A78AE28DF1B5}" destId="{7971DAE7-9261-401D-B485-568BB25810E5}" srcOrd="0" destOrd="0" presId="urn:microsoft.com/office/officeart/2008/layout/LinedList"/>
    <dgm:cxn modelId="{7E7530C2-97B1-437B-AD39-C08A2278C660}" srcId="{E9109BBE-F1FD-40E5-8216-3F81B0D75866}" destId="{133D5164-B214-4124-B38A-3D891C714208}" srcOrd="0" destOrd="0" parTransId="{5058D754-4A67-4E97-ABBD-8764A88C79C7}" sibTransId="{33DAEDA4-5033-4284-B4CC-D0D76B02A606}"/>
    <dgm:cxn modelId="{C64553AD-51C7-44F9-9F7F-D4169506EACA}" type="presOf" srcId="{133D5164-B214-4124-B38A-3D891C714208}" destId="{0D00A683-73FE-46EA-97B5-D4027A11F886}" srcOrd="0" destOrd="0" presId="urn:microsoft.com/office/officeart/2008/layout/LinedList"/>
    <dgm:cxn modelId="{9A06E418-62FF-4251-B9CC-31022F614E27}" srcId="{E9109BBE-F1FD-40E5-8216-3F81B0D75866}" destId="{9EEDF528-6385-4847-AB17-7B5A3985CBD6}" srcOrd="4" destOrd="0" parTransId="{95B03654-345C-4B44-932F-77E0744A4485}" sibTransId="{9F0B73B1-F6D7-4A93-830D-C3B037070923}"/>
    <dgm:cxn modelId="{6D85E6EC-FBD4-4F7F-9378-A2E036D3B62C}" srcId="{E9109BBE-F1FD-40E5-8216-3F81B0D75866}" destId="{9F627478-E000-47D6-850A-1A42484D9001}" srcOrd="1" destOrd="0" parTransId="{E8DAB58F-ADDC-49F6-AD38-D0A88B74D4F7}" sibTransId="{9DFD1549-BF93-43D1-BB2F-166298E67713}"/>
    <dgm:cxn modelId="{534AC343-3AF7-426A-8153-B1329FA4208F}" srcId="{E9109BBE-F1FD-40E5-8216-3F81B0D75866}" destId="{25F3C428-8BAC-4474-A950-A78AE28DF1B5}" srcOrd="3" destOrd="0" parTransId="{AEFBE8EA-CE1F-49CE-B88B-8CB1E5180E66}" sibTransId="{926BE8A7-88B2-4A25-B3AC-08DA5FAA9241}"/>
    <dgm:cxn modelId="{305778F5-4CB7-4EEE-90CF-8C9D8A081563}" type="presParOf" srcId="{01EAD9E7-85E6-4B0E-98AF-6E595C862017}" destId="{6F991D98-77FB-4588-ABD2-925B681F81C3}" srcOrd="0" destOrd="0" presId="urn:microsoft.com/office/officeart/2008/layout/LinedList"/>
    <dgm:cxn modelId="{D0E91865-D19E-4130-AF1B-470012402AE5}" type="presParOf" srcId="{01EAD9E7-85E6-4B0E-98AF-6E595C862017}" destId="{B81D4ED1-FC1A-4E3A-BFCF-7BF70B415050}" srcOrd="1" destOrd="0" presId="urn:microsoft.com/office/officeart/2008/layout/LinedList"/>
    <dgm:cxn modelId="{829069D0-728B-46D3-9984-D5EDF7C2A538}" type="presParOf" srcId="{B81D4ED1-FC1A-4E3A-BFCF-7BF70B415050}" destId="{0D00A683-73FE-46EA-97B5-D4027A11F886}" srcOrd="0" destOrd="0" presId="urn:microsoft.com/office/officeart/2008/layout/LinedList"/>
    <dgm:cxn modelId="{E5FC881D-F4E8-49DB-AF68-2A89EA6A5AD4}" type="presParOf" srcId="{B81D4ED1-FC1A-4E3A-BFCF-7BF70B415050}" destId="{47B43D3B-87F7-4176-80DE-4EC6DE0EDA95}" srcOrd="1" destOrd="0" presId="urn:microsoft.com/office/officeart/2008/layout/LinedList"/>
    <dgm:cxn modelId="{AA49BAFC-14FB-474D-8E58-E859D2F987AD}" type="presParOf" srcId="{01EAD9E7-85E6-4B0E-98AF-6E595C862017}" destId="{DDE79A0E-B25C-4011-B771-0198168ABE2C}" srcOrd="2" destOrd="0" presId="urn:microsoft.com/office/officeart/2008/layout/LinedList"/>
    <dgm:cxn modelId="{A3904273-607B-4EE3-AE4B-9F0C47009E61}" type="presParOf" srcId="{01EAD9E7-85E6-4B0E-98AF-6E595C862017}" destId="{4CCD7BC7-79FA-46DE-A9CF-565EB0A14D49}" srcOrd="3" destOrd="0" presId="urn:microsoft.com/office/officeart/2008/layout/LinedList"/>
    <dgm:cxn modelId="{9E8C5E1A-A659-4AA2-8457-8BDC795AD17C}" type="presParOf" srcId="{4CCD7BC7-79FA-46DE-A9CF-565EB0A14D49}" destId="{B333CDDA-F506-4C71-86CE-81ACBAACBC70}" srcOrd="0" destOrd="0" presId="urn:microsoft.com/office/officeart/2008/layout/LinedList"/>
    <dgm:cxn modelId="{1D673A22-40D3-45E2-8CE8-7B59C1BB12D4}" type="presParOf" srcId="{4CCD7BC7-79FA-46DE-A9CF-565EB0A14D49}" destId="{F3E21A01-AABE-4812-A4FD-7588EC4B0F9E}" srcOrd="1" destOrd="0" presId="urn:microsoft.com/office/officeart/2008/layout/LinedList"/>
    <dgm:cxn modelId="{94B015CA-DC26-4CCA-A2E5-B0401558E1A5}" type="presParOf" srcId="{01EAD9E7-85E6-4B0E-98AF-6E595C862017}" destId="{93858EEE-B636-4A26-BA00-ADE14D28A62B}" srcOrd="4" destOrd="0" presId="urn:microsoft.com/office/officeart/2008/layout/LinedList"/>
    <dgm:cxn modelId="{4ED2C085-4349-4860-A087-5CF248FCA3A1}" type="presParOf" srcId="{01EAD9E7-85E6-4B0E-98AF-6E595C862017}" destId="{87CB90AD-D837-4AE1-A95E-29B646B6C9D1}" srcOrd="5" destOrd="0" presId="urn:microsoft.com/office/officeart/2008/layout/LinedList"/>
    <dgm:cxn modelId="{83F06C93-365E-4BC3-87FA-91B2613752A8}" type="presParOf" srcId="{87CB90AD-D837-4AE1-A95E-29B646B6C9D1}" destId="{DA7B6FE7-315C-48BF-B48D-934C8349487F}" srcOrd="0" destOrd="0" presId="urn:microsoft.com/office/officeart/2008/layout/LinedList"/>
    <dgm:cxn modelId="{A23CE3A3-52F3-4BF5-BD35-1B7417E8921B}" type="presParOf" srcId="{87CB90AD-D837-4AE1-A95E-29B646B6C9D1}" destId="{07E73741-FCAA-4619-A42D-6F65F10CBE9B}" srcOrd="1" destOrd="0" presId="urn:microsoft.com/office/officeart/2008/layout/LinedList"/>
    <dgm:cxn modelId="{43C81BBF-565A-4104-86B1-651EAB4A1918}" type="presParOf" srcId="{01EAD9E7-85E6-4B0E-98AF-6E595C862017}" destId="{40C9B1B7-B6D9-41D3-AB1A-F5A932B69729}" srcOrd="6" destOrd="0" presId="urn:microsoft.com/office/officeart/2008/layout/LinedList"/>
    <dgm:cxn modelId="{23CC0172-265D-43E0-9B82-5E583A79A057}" type="presParOf" srcId="{01EAD9E7-85E6-4B0E-98AF-6E595C862017}" destId="{995E9CFB-4DC5-4F2E-97BD-AF27EAE0B92D}" srcOrd="7" destOrd="0" presId="urn:microsoft.com/office/officeart/2008/layout/LinedList"/>
    <dgm:cxn modelId="{E41F7191-CBCC-42C2-8565-32749458D2EE}" type="presParOf" srcId="{995E9CFB-4DC5-4F2E-97BD-AF27EAE0B92D}" destId="{7971DAE7-9261-401D-B485-568BB25810E5}" srcOrd="0" destOrd="0" presId="urn:microsoft.com/office/officeart/2008/layout/LinedList"/>
    <dgm:cxn modelId="{EA153A62-54E8-4C24-A9D2-81C952BB626A}" type="presParOf" srcId="{995E9CFB-4DC5-4F2E-97BD-AF27EAE0B92D}" destId="{740246CD-7633-4E31-AE68-2B98C3D61072}" srcOrd="1" destOrd="0" presId="urn:microsoft.com/office/officeart/2008/layout/LinedList"/>
    <dgm:cxn modelId="{74D12486-8B2F-4540-AD46-CF0E04C30D80}" type="presParOf" srcId="{01EAD9E7-85E6-4B0E-98AF-6E595C862017}" destId="{50123F29-40CA-4946-A76F-46CF1BF9CACE}" srcOrd="8" destOrd="0" presId="urn:microsoft.com/office/officeart/2008/layout/LinedList"/>
    <dgm:cxn modelId="{803ABF28-B0FE-4ED4-B5B4-429CBA2A673B}" type="presParOf" srcId="{01EAD9E7-85E6-4B0E-98AF-6E595C862017}" destId="{50A81EE1-BF0A-4124-943D-A33A93EF154B}" srcOrd="9" destOrd="0" presId="urn:microsoft.com/office/officeart/2008/layout/LinedList"/>
    <dgm:cxn modelId="{0A20ED29-2286-49A5-B980-71F4E1AFA41C}" type="presParOf" srcId="{50A81EE1-BF0A-4124-943D-A33A93EF154B}" destId="{BDA8673D-7970-457D-B770-7316F53A0DE3}" srcOrd="0" destOrd="0" presId="urn:microsoft.com/office/officeart/2008/layout/LinedList"/>
    <dgm:cxn modelId="{66C4EA2F-B2A1-45C2-916A-07D6FEF4F74C}" type="presParOf" srcId="{50A81EE1-BF0A-4124-943D-A33A93EF154B}" destId="{6EBC7FFA-4100-415E-A6C2-523C2E7FF1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F5DCDE-C85B-4AA0-BE3B-0FE344023FEA}"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EBAB7A0-EA8F-4E4A-B769-3B51E2F83878}">
      <dgm:prSet/>
      <dgm:spPr/>
      <dgm:t>
        <a:bodyPr/>
        <a:lstStyle/>
        <a:p>
          <a:r>
            <a:rPr lang="en-US"/>
            <a:t>Average Attrition rate for all Departments</a:t>
          </a:r>
        </a:p>
      </dgm:t>
    </dgm:pt>
    <dgm:pt modelId="{07A77D75-5790-4EFE-973A-9CB142AE40DD}" type="parTrans" cxnId="{2BB5CD81-0B8E-4F11-9352-C76DFFD0DDC4}">
      <dgm:prSet/>
      <dgm:spPr/>
      <dgm:t>
        <a:bodyPr/>
        <a:lstStyle/>
        <a:p>
          <a:endParaRPr lang="en-US"/>
        </a:p>
      </dgm:t>
    </dgm:pt>
    <dgm:pt modelId="{387B33CF-4E67-455A-838D-C34F97024D89}" type="sibTrans" cxnId="{2BB5CD81-0B8E-4F11-9352-C76DFFD0DDC4}">
      <dgm:prSet/>
      <dgm:spPr/>
      <dgm:t>
        <a:bodyPr/>
        <a:lstStyle/>
        <a:p>
          <a:endParaRPr lang="en-US"/>
        </a:p>
      </dgm:t>
    </dgm:pt>
    <dgm:pt modelId="{D9B9D3BE-27EE-4DD5-A33A-EAD2E3034904}">
      <dgm:prSet/>
      <dgm:spPr/>
      <dgm:t>
        <a:bodyPr/>
        <a:lstStyle/>
        <a:p>
          <a:r>
            <a:rPr lang="en-US"/>
            <a:t>Average Hourly rate of Male Research Scientist</a:t>
          </a:r>
        </a:p>
      </dgm:t>
    </dgm:pt>
    <dgm:pt modelId="{AC0AA385-A57F-4996-A747-E24D86C29383}" type="parTrans" cxnId="{A7A6C11C-65E3-42D3-A5C7-F824E7AD9122}">
      <dgm:prSet/>
      <dgm:spPr/>
      <dgm:t>
        <a:bodyPr/>
        <a:lstStyle/>
        <a:p>
          <a:endParaRPr lang="en-US"/>
        </a:p>
      </dgm:t>
    </dgm:pt>
    <dgm:pt modelId="{9D87D659-C9F5-48F1-975A-12DF4C33D5DA}" type="sibTrans" cxnId="{A7A6C11C-65E3-42D3-A5C7-F824E7AD9122}">
      <dgm:prSet/>
      <dgm:spPr/>
      <dgm:t>
        <a:bodyPr/>
        <a:lstStyle/>
        <a:p>
          <a:endParaRPr lang="en-US"/>
        </a:p>
      </dgm:t>
    </dgm:pt>
    <dgm:pt modelId="{73E82522-0658-4B4B-9BCA-BD14C4565B5B}">
      <dgm:prSet/>
      <dgm:spPr/>
      <dgm:t>
        <a:bodyPr/>
        <a:lstStyle/>
        <a:p>
          <a:r>
            <a:rPr lang="en-US"/>
            <a:t>Attrition rate Vs Monthly income stats</a:t>
          </a:r>
        </a:p>
      </dgm:t>
    </dgm:pt>
    <dgm:pt modelId="{262C1993-4E1F-4B67-A719-DBDB121C6D98}" type="parTrans" cxnId="{A004A0BF-C068-41C1-8300-FC091EF61F7F}">
      <dgm:prSet/>
      <dgm:spPr/>
      <dgm:t>
        <a:bodyPr/>
        <a:lstStyle/>
        <a:p>
          <a:endParaRPr lang="en-US"/>
        </a:p>
      </dgm:t>
    </dgm:pt>
    <dgm:pt modelId="{08573FCA-BF5D-482D-821E-8AE7A6547E40}" type="sibTrans" cxnId="{A004A0BF-C068-41C1-8300-FC091EF61F7F}">
      <dgm:prSet/>
      <dgm:spPr/>
      <dgm:t>
        <a:bodyPr/>
        <a:lstStyle/>
        <a:p>
          <a:endParaRPr lang="en-US"/>
        </a:p>
      </dgm:t>
    </dgm:pt>
    <dgm:pt modelId="{66F680A6-EB51-4BEC-BD64-2CE71D332338}">
      <dgm:prSet/>
      <dgm:spPr/>
      <dgm:t>
        <a:bodyPr/>
        <a:lstStyle/>
        <a:p>
          <a:r>
            <a:rPr lang="en-US"/>
            <a:t>Average working years for each Department</a:t>
          </a:r>
        </a:p>
      </dgm:t>
    </dgm:pt>
    <dgm:pt modelId="{92919483-EEAE-4CA4-9F40-5E0517D2CA1D}" type="parTrans" cxnId="{D49DAA91-6911-4E2D-A35B-DF49970C2157}">
      <dgm:prSet/>
      <dgm:spPr/>
      <dgm:t>
        <a:bodyPr/>
        <a:lstStyle/>
        <a:p>
          <a:endParaRPr lang="en-US"/>
        </a:p>
      </dgm:t>
    </dgm:pt>
    <dgm:pt modelId="{E8ACE254-FCA7-47EC-B459-E495529B0DC5}" type="sibTrans" cxnId="{D49DAA91-6911-4E2D-A35B-DF49970C2157}">
      <dgm:prSet/>
      <dgm:spPr/>
      <dgm:t>
        <a:bodyPr/>
        <a:lstStyle/>
        <a:p>
          <a:endParaRPr lang="en-US"/>
        </a:p>
      </dgm:t>
    </dgm:pt>
    <dgm:pt modelId="{D7E999F7-518D-41D2-BCCC-CE08C8D3E8AA}">
      <dgm:prSet/>
      <dgm:spPr/>
      <dgm:t>
        <a:bodyPr/>
        <a:lstStyle/>
        <a:p>
          <a:r>
            <a:rPr lang="en-US"/>
            <a:t>Job Role Vs Work life balance</a:t>
          </a:r>
        </a:p>
      </dgm:t>
    </dgm:pt>
    <dgm:pt modelId="{A33EC37C-BD2D-4C7B-9D58-AEDEAFD1B4AB}" type="parTrans" cxnId="{6C0F501D-671F-48A7-95AA-FB6962ED676C}">
      <dgm:prSet/>
      <dgm:spPr/>
      <dgm:t>
        <a:bodyPr/>
        <a:lstStyle/>
        <a:p>
          <a:endParaRPr lang="en-US"/>
        </a:p>
      </dgm:t>
    </dgm:pt>
    <dgm:pt modelId="{698817AB-E351-4A67-B75B-DF1673C58CC6}" type="sibTrans" cxnId="{6C0F501D-671F-48A7-95AA-FB6962ED676C}">
      <dgm:prSet/>
      <dgm:spPr/>
      <dgm:t>
        <a:bodyPr/>
        <a:lstStyle/>
        <a:p>
          <a:endParaRPr lang="en-US"/>
        </a:p>
      </dgm:t>
    </dgm:pt>
    <dgm:pt modelId="{1AAEC8C2-E194-4CF9-B22D-E65B4AAAB89B}">
      <dgm:prSet/>
      <dgm:spPr/>
      <dgm:t>
        <a:bodyPr/>
        <a:lstStyle/>
        <a:p>
          <a:r>
            <a:rPr lang="en-US"/>
            <a:t>Attrition rate Vs Year since last promotion relation</a:t>
          </a:r>
        </a:p>
      </dgm:t>
    </dgm:pt>
    <dgm:pt modelId="{20A004A8-A85F-4A3F-B544-3D1A09D8BD50}" type="parTrans" cxnId="{66484D26-7BA5-44A3-A3D0-7B986EB1BBCF}">
      <dgm:prSet/>
      <dgm:spPr/>
      <dgm:t>
        <a:bodyPr/>
        <a:lstStyle/>
        <a:p>
          <a:endParaRPr lang="en-US"/>
        </a:p>
      </dgm:t>
    </dgm:pt>
    <dgm:pt modelId="{9C523440-4BE3-4AC0-8701-147449DA7E34}" type="sibTrans" cxnId="{66484D26-7BA5-44A3-A3D0-7B986EB1BBCF}">
      <dgm:prSet/>
      <dgm:spPr/>
      <dgm:t>
        <a:bodyPr/>
        <a:lstStyle/>
        <a:p>
          <a:endParaRPr lang="en-US"/>
        </a:p>
      </dgm:t>
    </dgm:pt>
    <dgm:pt modelId="{9D00DB45-F221-4021-B365-2038C2873540}" type="pres">
      <dgm:prSet presAssocID="{68F5DCDE-C85B-4AA0-BE3B-0FE344023FEA}" presName="diagram" presStyleCnt="0">
        <dgm:presLayoutVars>
          <dgm:dir/>
          <dgm:resizeHandles val="exact"/>
        </dgm:presLayoutVars>
      </dgm:prSet>
      <dgm:spPr/>
      <dgm:t>
        <a:bodyPr/>
        <a:lstStyle/>
        <a:p>
          <a:endParaRPr lang="en-US"/>
        </a:p>
      </dgm:t>
    </dgm:pt>
    <dgm:pt modelId="{7680520A-2AE3-4DAE-A2AB-3EBA651C09CC}" type="pres">
      <dgm:prSet presAssocID="{EEBAB7A0-EA8F-4E4A-B769-3B51E2F83878}" presName="node" presStyleLbl="node1" presStyleIdx="0" presStyleCnt="6">
        <dgm:presLayoutVars>
          <dgm:bulletEnabled val="1"/>
        </dgm:presLayoutVars>
      </dgm:prSet>
      <dgm:spPr/>
      <dgm:t>
        <a:bodyPr/>
        <a:lstStyle/>
        <a:p>
          <a:endParaRPr lang="en-US"/>
        </a:p>
      </dgm:t>
    </dgm:pt>
    <dgm:pt modelId="{87711500-6A24-4284-AEF2-7298FB5F6A82}" type="pres">
      <dgm:prSet presAssocID="{387B33CF-4E67-455A-838D-C34F97024D89}" presName="sibTrans" presStyleCnt="0"/>
      <dgm:spPr/>
    </dgm:pt>
    <dgm:pt modelId="{D33C7715-2EC3-47B5-9B89-2402ABDE63B1}" type="pres">
      <dgm:prSet presAssocID="{D9B9D3BE-27EE-4DD5-A33A-EAD2E3034904}" presName="node" presStyleLbl="node1" presStyleIdx="1" presStyleCnt="6">
        <dgm:presLayoutVars>
          <dgm:bulletEnabled val="1"/>
        </dgm:presLayoutVars>
      </dgm:prSet>
      <dgm:spPr/>
      <dgm:t>
        <a:bodyPr/>
        <a:lstStyle/>
        <a:p>
          <a:endParaRPr lang="en-US"/>
        </a:p>
      </dgm:t>
    </dgm:pt>
    <dgm:pt modelId="{DE7C8AA1-B56F-476D-85BC-CF04A195D13A}" type="pres">
      <dgm:prSet presAssocID="{9D87D659-C9F5-48F1-975A-12DF4C33D5DA}" presName="sibTrans" presStyleCnt="0"/>
      <dgm:spPr/>
    </dgm:pt>
    <dgm:pt modelId="{3BC1FEDF-4488-41E4-A53C-D252EE2ACE9C}" type="pres">
      <dgm:prSet presAssocID="{73E82522-0658-4B4B-9BCA-BD14C4565B5B}" presName="node" presStyleLbl="node1" presStyleIdx="2" presStyleCnt="6">
        <dgm:presLayoutVars>
          <dgm:bulletEnabled val="1"/>
        </dgm:presLayoutVars>
      </dgm:prSet>
      <dgm:spPr/>
      <dgm:t>
        <a:bodyPr/>
        <a:lstStyle/>
        <a:p>
          <a:endParaRPr lang="en-US"/>
        </a:p>
      </dgm:t>
    </dgm:pt>
    <dgm:pt modelId="{1AA7DC71-5A66-416F-9710-B8742669EE87}" type="pres">
      <dgm:prSet presAssocID="{08573FCA-BF5D-482D-821E-8AE7A6547E40}" presName="sibTrans" presStyleCnt="0"/>
      <dgm:spPr/>
    </dgm:pt>
    <dgm:pt modelId="{93EE9F9C-432C-4DB7-84C6-E0BD862DCE93}" type="pres">
      <dgm:prSet presAssocID="{66F680A6-EB51-4BEC-BD64-2CE71D332338}" presName="node" presStyleLbl="node1" presStyleIdx="3" presStyleCnt="6">
        <dgm:presLayoutVars>
          <dgm:bulletEnabled val="1"/>
        </dgm:presLayoutVars>
      </dgm:prSet>
      <dgm:spPr/>
      <dgm:t>
        <a:bodyPr/>
        <a:lstStyle/>
        <a:p>
          <a:endParaRPr lang="en-US"/>
        </a:p>
      </dgm:t>
    </dgm:pt>
    <dgm:pt modelId="{29E191B7-0329-492A-B786-5FAA28848533}" type="pres">
      <dgm:prSet presAssocID="{E8ACE254-FCA7-47EC-B459-E495529B0DC5}" presName="sibTrans" presStyleCnt="0"/>
      <dgm:spPr/>
    </dgm:pt>
    <dgm:pt modelId="{6DAB942F-9069-425B-A82D-8665937B5D5C}" type="pres">
      <dgm:prSet presAssocID="{D7E999F7-518D-41D2-BCCC-CE08C8D3E8AA}" presName="node" presStyleLbl="node1" presStyleIdx="4" presStyleCnt="6">
        <dgm:presLayoutVars>
          <dgm:bulletEnabled val="1"/>
        </dgm:presLayoutVars>
      </dgm:prSet>
      <dgm:spPr/>
      <dgm:t>
        <a:bodyPr/>
        <a:lstStyle/>
        <a:p>
          <a:endParaRPr lang="en-US"/>
        </a:p>
      </dgm:t>
    </dgm:pt>
    <dgm:pt modelId="{2725BA67-1FFD-4969-9885-52420E86DF6D}" type="pres">
      <dgm:prSet presAssocID="{698817AB-E351-4A67-B75B-DF1673C58CC6}" presName="sibTrans" presStyleCnt="0"/>
      <dgm:spPr/>
    </dgm:pt>
    <dgm:pt modelId="{F2309B4E-D4A4-4768-BD5E-5F1DD1B74790}" type="pres">
      <dgm:prSet presAssocID="{1AAEC8C2-E194-4CF9-B22D-E65B4AAAB89B}" presName="node" presStyleLbl="node1" presStyleIdx="5" presStyleCnt="6">
        <dgm:presLayoutVars>
          <dgm:bulletEnabled val="1"/>
        </dgm:presLayoutVars>
      </dgm:prSet>
      <dgm:spPr/>
      <dgm:t>
        <a:bodyPr/>
        <a:lstStyle/>
        <a:p>
          <a:endParaRPr lang="en-US"/>
        </a:p>
      </dgm:t>
    </dgm:pt>
  </dgm:ptLst>
  <dgm:cxnLst>
    <dgm:cxn modelId="{66484D26-7BA5-44A3-A3D0-7B986EB1BBCF}" srcId="{68F5DCDE-C85B-4AA0-BE3B-0FE344023FEA}" destId="{1AAEC8C2-E194-4CF9-B22D-E65B4AAAB89B}" srcOrd="5" destOrd="0" parTransId="{20A004A8-A85F-4A3F-B544-3D1A09D8BD50}" sibTransId="{9C523440-4BE3-4AC0-8701-147449DA7E34}"/>
    <dgm:cxn modelId="{A7A6C11C-65E3-42D3-A5C7-F824E7AD9122}" srcId="{68F5DCDE-C85B-4AA0-BE3B-0FE344023FEA}" destId="{D9B9D3BE-27EE-4DD5-A33A-EAD2E3034904}" srcOrd="1" destOrd="0" parTransId="{AC0AA385-A57F-4996-A747-E24D86C29383}" sibTransId="{9D87D659-C9F5-48F1-975A-12DF4C33D5DA}"/>
    <dgm:cxn modelId="{BAD7EE79-33C4-4CF0-90DE-851636D5E02A}" type="presOf" srcId="{73E82522-0658-4B4B-9BCA-BD14C4565B5B}" destId="{3BC1FEDF-4488-41E4-A53C-D252EE2ACE9C}" srcOrd="0" destOrd="0" presId="urn:microsoft.com/office/officeart/2005/8/layout/default"/>
    <dgm:cxn modelId="{6C0F501D-671F-48A7-95AA-FB6962ED676C}" srcId="{68F5DCDE-C85B-4AA0-BE3B-0FE344023FEA}" destId="{D7E999F7-518D-41D2-BCCC-CE08C8D3E8AA}" srcOrd="4" destOrd="0" parTransId="{A33EC37C-BD2D-4C7B-9D58-AEDEAFD1B4AB}" sibTransId="{698817AB-E351-4A67-B75B-DF1673C58CC6}"/>
    <dgm:cxn modelId="{2BB5CD81-0B8E-4F11-9352-C76DFFD0DDC4}" srcId="{68F5DCDE-C85B-4AA0-BE3B-0FE344023FEA}" destId="{EEBAB7A0-EA8F-4E4A-B769-3B51E2F83878}" srcOrd="0" destOrd="0" parTransId="{07A77D75-5790-4EFE-973A-9CB142AE40DD}" sibTransId="{387B33CF-4E67-455A-838D-C34F97024D89}"/>
    <dgm:cxn modelId="{59BA9877-99B2-426E-AF4E-C1A3657961E8}" type="presOf" srcId="{EEBAB7A0-EA8F-4E4A-B769-3B51E2F83878}" destId="{7680520A-2AE3-4DAE-A2AB-3EBA651C09CC}" srcOrd="0" destOrd="0" presId="urn:microsoft.com/office/officeart/2005/8/layout/default"/>
    <dgm:cxn modelId="{A004A0BF-C068-41C1-8300-FC091EF61F7F}" srcId="{68F5DCDE-C85B-4AA0-BE3B-0FE344023FEA}" destId="{73E82522-0658-4B4B-9BCA-BD14C4565B5B}" srcOrd="2" destOrd="0" parTransId="{262C1993-4E1F-4B67-A719-DBDB121C6D98}" sibTransId="{08573FCA-BF5D-482D-821E-8AE7A6547E40}"/>
    <dgm:cxn modelId="{D49DAA91-6911-4E2D-A35B-DF49970C2157}" srcId="{68F5DCDE-C85B-4AA0-BE3B-0FE344023FEA}" destId="{66F680A6-EB51-4BEC-BD64-2CE71D332338}" srcOrd="3" destOrd="0" parTransId="{92919483-EEAE-4CA4-9F40-5E0517D2CA1D}" sibTransId="{E8ACE254-FCA7-47EC-B459-E495529B0DC5}"/>
    <dgm:cxn modelId="{A498D278-4F6E-4AF3-85EC-DA687F92FE59}" type="presOf" srcId="{68F5DCDE-C85B-4AA0-BE3B-0FE344023FEA}" destId="{9D00DB45-F221-4021-B365-2038C2873540}" srcOrd="0" destOrd="0" presId="urn:microsoft.com/office/officeart/2005/8/layout/default"/>
    <dgm:cxn modelId="{05F66641-6712-43B1-98B9-A634C261504E}" type="presOf" srcId="{D9B9D3BE-27EE-4DD5-A33A-EAD2E3034904}" destId="{D33C7715-2EC3-47B5-9B89-2402ABDE63B1}" srcOrd="0" destOrd="0" presId="urn:microsoft.com/office/officeart/2005/8/layout/default"/>
    <dgm:cxn modelId="{D54FBF80-7CCB-4320-A851-14C1FE16E0E1}" type="presOf" srcId="{66F680A6-EB51-4BEC-BD64-2CE71D332338}" destId="{93EE9F9C-432C-4DB7-84C6-E0BD862DCE93}" srcOrd="0" destOrd="0" presId="urn:microsoft.com/office/officeart/2005/8/layout/default"/>
    <dgm:cxn modelId="{3B01B78A-EE3F-4E34-B9DA-B4CE0E2DB0C1}" type="presOf" srcId="{1AAEC8C2-E194-4CF9-B22D-E65B4AAAB89B}" destId="{F2309B4E-D4A4-4768-BD5E-5F1DD1B74790}" srcOrd="0" destOrd="0" presId="urn:microsoft.com/office/officeart/2005/8/layout/default"/>
    <dgm:cxn modelId="{81EC2E07-8030-4820-B9AF-A743B6352F63}" type="presOf" srcId="{D7E999F7-518D-41D2-BCCC-CE08C8D3E8AA}" destId="{6DAB942F-9069-425B-A82D-8665937B5D5C}" srcOrd="0" destOrd="0" presId="urn:microsoft.com/office/officeart/2005/8/layout/default"/>
    <dgm:cxn modelId="{85B39C14-8F0D-4C24-9661-83A325471F35}" type="presParOf" srcId="{9D00DB45-F221-4021-B365-2038C2873540}" destId="{7680520A-2AE3-4DAE-A2AB-3EBA651C09CC}" srcOrd="0" destOrd="0" presId="urn:microsoft.com/office/officeart/2005/8/layout/default"/>
    <dgm:cxn modelId="{19ED6C98-6D0A-4BFC-9F51-170E3F56151F}" type="presParOf" srcId="{9D00DB45-F221-4021-B365-2038C2873540}" destId="{87711500-6A24-4284-AEF2-7298FB5F6A82}" srcOrd="1" destOrd="0" presId="urn:microsoft.com/office/officeart/2005/8/layout/default"/>
    <dgm:cxn modelId="{08F82A1F-5D30-4A8F-89B7-1DC23B13757A}" type="presParOf" srcId="{9D00DB45-F221-4021-B365-2038C2873540}" destId="{D33C7715-2EC3-47B5-9B89-2402ABDE63B1}" srcOrd="2" destOrd="0" presId="urn:microsoft.com/office/officeart/2005/8/layout/default"/>
    <dgm:cxn modelId="{6A274C85-A4CC-44F9-9B54-27F4A06B4D20}" type="presParOf" srcId="{9D00DB45-F221-4021-B365-2038C2873540}" destId="{DE7C8AA1-B56F-476D-85BC-CF04A195D13A}" srcOrd="3" destOrd="0" presId="urn:microsoft.com/office/officeart/2005/8/layout/default"/>
    <dgm:cxn modelId="{A8E060E6-3B46-4353-8A86-4AC25502AAFB}" type="presParOf" srcId="{9D00DB45-F221-4021-B365-2038C2873540}" destId="{3BC1FEDF-4488-41E4-A53C-D252EE2ACE9C}" srcOrd="4" destOrd="0" presId="urn:microsoft.com/office/officeart/2005/8/layout/default"/>
    <dgm:cxn modelId="{98E94329-CE5A-4199-86F8-A66FF5E30861}" type="presParOf" srcId="{9D00DB45-F221-4021-B365-2038C2873540}" destId="{1AA7DC71-5A66-416F-9710-B8742669EE87}" srcOrd="5" destOrd="0" presId="urn:microsoft.com/office/officeart/2005/8/layout/default"/>
    <dgm:cxn modelId="{B358618F-E1E7-42DA-BBD1-5D180C3FE806}" type="presParOf" srcId="{9D00DB45-F221-4021-B365-2038C2873540}" destId="{93EE9F9C-432C-4DB7-84C6-E0BD862DCE93}" srcOrd="6" destOrd="0" presId="urn:microsoft.com/office/officeart/2005/8/layout/default"/>
    <dgm:cxn modelId="{7664AF43-71B2-43BC-B6EE-01E1D0A5B82F}" type="presParOf" srcId="{9D00DB45-F221-4021-B365-2038C2873540}" destId="{29E191B7-0329-492A-B786-5FAA28848533}" srcOrd="7" destOrd="0" presId="urn:microsoft.com/office/officeart/2005/8/layout/default"/>
    <dgm:cxn modelId="{41CF93CE-CF76-4B3E-8487-1AD193194EDC}" type="presParOf" srcId="{9D00DB45-F221-4021-B365-2038C2873540}" destId="{6DAB942F-9069-425B-A82D-8665937B5D5C}" srcOrd="8" destOrd="0" presId="urn:microsoft.com/office/officeart/2005/8/layout/default"/>
    <dgm:cxn modelId="{A1AB1F1B-4517-4B3F-B164-E7D0DEC9B761}" type="presParOf" srcId="{9D00DB45-F221-4021-B365-2038C2873540}" destId="{2725BA67-1FFD-4969-9885-52420E86DF6D}" srcOrd="9" destOrd="0" presId="urn:microsoft.com/office/officeart/2005/8/layout/default"/>
    <dgm:cxn modelId="{2C0EF88B-50C9-4E9A-AA38-E6C4D1EE11A8}" type="presParOf" srcId="{9D00DB45-F221-4021-B365-2038C2873540}" destId="{F2309B4E-D4A4-4768-BD5E-5F1DD1B7479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1D98-77FB-4588-ABD2-925B681F81C3}">
      <dsp:nvSpPr>
        <dsp:cNvPr id="0" name=""/>
        <dsp:cNvSpPr/>
      </dsp:nvSpPr>
      <dsp:spPr>
        <a:xfrm>
          <a:off x="0" y="653"/>
          <a:ext cx="552877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D00A683-73FE-46EA-97B5-D4027A11F886}">
      <dsp:nvSpPr>
        <dsp:cNvPr id="0" name=""/>
        <dsp:cNvSpPr/>
      </dsp:nvSpPr>
      <dsp:spPr>
        <a:xfrm>
          <a:off x="0" y="653"/>
          <a:ext cx="5528772" cy="10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a:latin typeface="Calibri Light"/>
              <a:cs typeface="Calibri Light"/>
            </a:rPr>
            <a:t> Project Objective </a:t>
          </a:r>
        </a:p>
      </dsp:txBody>
      <dsp:txXfrm>
        <a:off x="0" y="653"/>
        <a:ext cx="5528772" cy="1070786"/>
      </dsp:txXfrm>
    </dsp:sp>
    <dsp:sp modelId="{DDE79A0E-B25C-4011-B771-0198168ABE2C}">
      <dsp:nvSpPr>
        <dsp:cNvPr id="0" name=""/>
        <dsp:cNvSpPr/>
      </dsp:nvSpPr>
      <dsp:spPr>
        <a:xfrm>
          <a:off x="0" y="1071439"/>
          <a:ext cx="5528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333CDDA-F506-4C71-86CE-81ACBAACBC70}">
      <dsp:nvSpPr>
        <dsp:cNvPr id="0" name=""/>
        <dsp:cNvSpPr/>
      </dsp:nvSpPr>
      <dsp:spPr>
        <a:xfrm>
          <a:off x="0" y="1071439"/>
          <a:ext cx="5528772" cy="10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a:latin typeface="Calibri Light"/>
              <a:cs typeface="Calibri Light"/>
            </a:rPr>
            <a:t> Understanding Dataset</a:t>
          </a:r>
        </a:p>
      </dsp:txBody>
      <dsp:txXfrm>
        <a:off x="0" y="1071439"/>
        <a:ext cx="5528772" cy="1070786"/>
      </dsp:txXfrm>
    </dsp:sp>
    <dsp:sp modelId="{93858EEE-B636-4A26-BA00-ADE14D28A62B}">
      <dsp:nvSpPr>
        <dsp:cNvPr id="0" name=""/>
        <dsp:cNvSpPr/>
      </dsp:nvSpPr>
      <dsp:spPr>
        <a:xfrm>
          <a:off x="0" y="2142225"/>
          <a:ext cx="552877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A7B6FE7-315C-48BF-B48D-934C8349487F}">
      <dsp:nvSpPr>
        <dsp:cNvPr id="0" name=""/>
        <dsp:cNvSpPr/>
      </dsp:nvSpPr>
      <dsp:spPr>
        <a:xfrm>
          <a:off x="0" y="2142225"/>
          <a:ext cx="5528772" cy="10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a:latin typeface="Calibri Light"/>
              <a:cs typeface="Calibri Light"/>
            </a:rPr>
            <a:t> Implementation of KPI’s </a:t>
          </a:r>
        </a:p>
      </dsp:txBody>
      <dsp:txXfrm>
        <a:off x="0" y="2142225"/>
        <a:ext cx="5528772" cy="1070786"/>
      </dsp:txXfrm>
    </dsp:sp>
    <dsp:sp modelId="{40C9B1B7-B6D9-41D3-AB1A-F5A932B69729}">
      <dsp:nvSpPr>
        <dsp:cNvPr id="0" name=""/>
        <dsp:cNvSpPr/>
      </dsp:nvSpPr>
      <dsp:spPr>
        <a:xfrm>
          <a:off x="0" y="3213012"/>
          <a:ext cx="552877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71DAE7-9261-401D-B485-568BB25810E5}">
      <dsp:nvSpPr>
        <dsp:cNvPr id="0" name=""/>
        <dsp:cNvSpPr/>
      </dsp:nvSpPr>
      <dsp:spPr>
        <a:xfrm>
          <a:off x="0" y="3213012"/>
          <a:ext cx="5528772" cy="10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a:latin typeface="Calibri Light"/>
              <a:cs typeface="Calibri Light"/>
            </a:rPr>
            <a:t> Dashboard in Excel, Tableau, Power BI </a:t>
          </a:r>
        </a:p>
      </dsp:txBody>
      <dsp:txXfrm>
        <a:off x="0" y="3213012"/>
        <a:ext cx="5528772" cy="1070786"/>
      </dsp:txXfrm>
    </dsp:sp>
    <dsp:sp modelId="{50123F29-40CA-4946-A76F-46CF1BF9CACE}">
      <dsp:nvSpPr>
        <dsp:cNvPr id="0" name=""/>
        <dsp:cNvSpPr/>
      </dsp:nvSpPr>
      <dsp:spPr>
        <a:xfrm>
          <a:off x="0" y="4283798"/>
          <a:ext cx="552877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DA8673D-7970-457D-B770-7316F53A0DE3}">
      <dsp:nvSpPr>
        <dsp:cNvPr id="0" name=""/>
        <dsp:cNvSpPr/>
      </dsp:nvSpPr>
      <dsp:spPr>
        <a:xfrm>
          <a:off x="0" y="4283798"/>
          <a:ext cx="5528772" cy="10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a:latin typeface="Calibri Light"/>
              <a:cs typeface="Calibri Light"/>
            </a:rPr>
            <a:t> Overview And Major Findings </a:t>
          </a:r>
        </a:p>
      </dsp:txBody>
      <dsp:txXfrm>
        <a:off x="0" y="4283798"/>
        <a:ext cx="5528772" cy="1070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0520A-2AE3-4DAE-A2AB-3EBA651C09CC}">
      <dsp:nvSpPr>
        <dsp:cNvPr id="0" name=""/>
        <dsp:cNvSpPr/>
      </dsp:nvSpPr>
      <dsp:spPr>
        <a:xfrm>
          <a:off x="412665" y="416"/>
          <a:ext cx="2175252" cy="13051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Average Attrition rate for all Departments</a:t>
          </a:r>
        </a:p>
      </dsp:txBody>
      <dsp:txXfrm>
        <a:off x="412665" y="416"/>
        <a:ext cx="2175252" cy="1305151"/>
      </dsp:txXfrm>
    </dsp:sp>
    <dsp:sp modelId="{D33C7715-2EC3-47B5-9B89-2402ABDE63B1}">
      <dsp:nvSpPr>
        <dsp:cNvPr id="0" name=""/>
        <dsp:cNvSpPr/>
      </dsp:nvSpPr>
      <dsp:spPr>
        <a:xfrm>
          <a:off x="2805443" y="416"/>
          <a:ext cx="2175252" cy="1305151"/>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Average Hourly rate of Male Research Scientist</a:t>
          </a:r>
        </a:p>
      </dsp:txBody>
      <dsp:txXfrm>
        <a:off x="2805443" y="416"/>
        <a:ext cx="2175252" cy="1305151"/>
      </dsp:txXfrm>
    </dsp:sp>
    <dsp:sp modelId="{3BC1FEDF-4488-41E4-A53C-D252EE2ACE9C}">
      <dsp:nvSpPr>
        <dsp:cNvPr id="0" name=""/>
        <dsp:cNvSpPr/>
      </dsp:nvSpPr>
      <dsp:spPr>
        <a:xfrm>
          <a:off x="412665" y="1523093"/>
          <a:ext cx="2175252" cy="1305151"/>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Attrition rate Vs Monthly income stats</a:t>
          </a:r>
        </a:p>
      </dsp:txBody>
      <dsp:txXfrm>
        <a:off x="412665" y="1523093"/>
        <a:ext cx="2175252" cy="1305151"/>
      </dsp:txXfrm>
    </dsp:sp>
    <dsp:sp modelId="{93EE9F9C-432C-4DB7-84C6-E0BD862DCE93}">
      <dsp:nvSpPr>
        <dsp:cNvPr id="0" name=""/>
        <dsp:cNvSpPr/>
      </dsp:nvSpPr>
      <dsp:spPr>
        <a:xfrm>
          <a:off x="2805443" y="1523093"/>
          <a:ext cx="2175252" cy="130515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Average working years for each Department</a:t>
          </a:r>
        </a:p>
      </dsp:txBody>
      <dsp:txXfrm>
        <a:off x="2805443" y="1523093"/>
        <a:ext cx="2175252" cy="1305151"/>
      </dsp:txXfrm>
    </dsp:sp>
    <dsp:sp modelId="{6DAB942F-9069-425B-A82D-8665937B5D5C}">
      <dsp:nvSpPr>
        <dsp:cNvPr id="0" name=""/>
        <dsp:cNvSpPr/>
      </dsp:nvSpPr>
      <dsp:spPr>
        <a:xfrm>
          <a:off x="412665" y="3045769"/>
          <a:ext cx="2175252" cy="130515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Job Role Vs Work life balance</a:t>
          </a:r>
        </a:p>
      </dsp:txBody>
      <dsp:txXfrm>
        <a:off x="412665" y="3045769"/>
        <a:ext cx="2175252" cy="1305151"/>
      </dsp:txXfrm>
    </dsp:sp>
    <dsp:sp modelId="{F2309B4E-D4A4-4768-BD5E-5F1DD1B74790}">
      <dsp:nvSpPr>
        <dsp:cNvPr id="0" name=""/>
        <dsp:cNvSpPr/>
      </dsp:nvSpPr>
      <dsp:spPr>
        <a:xfrm>
          <a:off x="2805443" y="3045769"/>
          <a:ext cx="2175252" cy="130515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Attrition rate Vs Year since last promotion relation</a:t>
          </a:r>
        </a:p>
      </dsp:txBody>
      <dsp:txXfrm>
        <a:off x="2805443" y="3045769"/>
        <a:ext cx="2175252" cy="1305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772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1648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587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8369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239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335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536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9900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4129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5109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151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6066305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peoplemattersglobal.com/article/employee-engagement/how-predictive-analytics-can-help-hr-professionals-2127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9/12/what-is-keyword-cannibalization-and-how-to-avoid-i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lafabriqueshopify.com/2021/01/13/kpi-e-commerce/" TargetMode="External"/><Relationship Id="rId7" Type="http://schemas.openxmlformats.org/officeDocument/2006/relationships/diagramQuickStyle" Target="../diagrams/quickStyle2.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C8671FED-47B7-F573-A7FD-242C84269C3B}"/>
              </a:ext>
            </a:extLst>
          </p:cNvPr>
          <p:cNvPicPr>
            <a:picLocks noChangeAspect="1"/>
          </p:cNvPicPr>
          <p:nvPr/>
        </p:nvPicPr>
        <p:blipFill rotWithShape="1">
          <a:blip r:embed="rId2"/>
          <a:srcRect l="1333"/>
          <a:stretch/>
        </p:blipFill>
        <p:spPr>
          <a:xfrm>
            <a:off x="20" y="10"/>
            <a:ext cx="12191980" cy="6857990"/>
          </a:xfrm>
          <a:prstGeom prst="rect">
            <a:avLst/>
          </a:prstGeom>
        </p:spPr>
      </p:pic>
      <p:sp>
        <p:nvSpPr>
          <p:cNvPr id="2" name="Title 1"/>
          <p:cNvSpPr>
            <a:spLocks noGrp="1"/>
          </p:cNvSpPr>
          <p:nvPr>
            <p:ph type="ctrTitle"/>
          </p:nvPr>
        </p:nvSpPr>
        <p:spPr>
          <a:xfrm>
            <a:off x="304216" y="452843"/>
            <a:ext cx="8135471" cy="1116856"/>
          </a:xfrm>
        </p:spPr>
        <p:txBody>
          <a:bodyPr anchor="b">
            <a:normAutofit/>
          </a:bodyPr>
          <a:lstStyle/>
          <a:p>
            <a:r>
              <a:rPr lang="en-US" b="1">
                <a:solidFill>
                  <a:schemeClr val="bg1"/>
                </a:solidFill>
                <a:latin typeface="Amasis MT Pro Medium"/>
                <a:cs typeface="Arial"/>
              </a:rPr>
              <a:t>Employee Retention</a:t>
            </a:r>
            <a:r>
              <a:rPr lang="en-US">
                <a:solidFill>
                  <a:srgbClr val="FFFFFF"/>
                </a:solidFill>
              </a:rPr>
              <a:t> </a:t>
            </a:r>
          </a:p>
        </p:txBody>
      </p:sp>
      <p:sp>
        <p:nvSpPr>
          <p:cNvPr id="3" name="Subtitle 2"/>
          <p:cNvSpPr>
            <a:spLocks noGrp="1"/>
          </p:cNvSpPr>
          <p:nvPr>
            <p:ph type="subTitle" idx="1"/>
          </p:nvPr>
        </p:nvSpPr>
        <p:spPr>
          <a:xfrm>
            <a:off x="690409" y="1572484"/>
            <a:ext cx="6131858" cy="764989"/>
          </a:xfrm>
        </p:spPr>
        <p:txBody>
          <a:bodyPr anchor="t">
            <a:normAutofit/>
          </a:bodyPr>
          <a:lstStyle/>
          <a:p>
            <a:r>
              <a:rPr lang="en-US">
                <a:solidFill>
                  <a:srgbClr val="FFFFFF"/>
                </a:solidFill>
              </a:rPr>
              <a:t>HR Analytics</a:t>
            </a:r>
          </a:p>
        </p:txBody>
      </p:sp>
    </p:spTree>
    <p:extLst>
      <p:ext uri="{BB962C8B-B14F-4D97-AF65-F5344CB8AC3E}">
        <p14:creationId xmlns:p14="http://schemas.microsoft.com/office/powerpoint/2010/main" val="114132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89560" y="856180"/>
            <a:ext cx="5279408" cy="1128068"/>
          </a:xfrm>
        </p:spPr>
        <p:txBody>
          <a:bodyPr anchor="ctr">
            <a:normAutofit fontScale="90000"/>
          </a:bodyPr>
          <a:lstStyle/>
          <a:p>
            <a:r>
              <a:rPr lang="en-US" sz="3200" b="1">
                <a:latin typeface="Amasis MT Pro Medium"/>
                <a:ea typeface="+mj-lt"/>
                <a:cs typeface="+mj-lt"/>
              </a:rPr>
              <a:t>KPI 4: Average working years for each Department</a:t>
            </a:r>
            <a:endParaRPr lang="en-US" sz="3200" b="1">
              <a:latin typeface="Amasis MT Pro Medium"/>
            </a:endParaRPr>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90719" y="2478946"/>
            <a:ext cx="5278066" cy="3831144"/>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r>
              <a:rPr lang="en-US" sz="2000">
                <a:ea typeface="+mn-lt"/>
                <a:cs typeface="+mn-lt"/>
              </a:rPr>
              <a:t>Here, values are shown as Average working years for each Department. </a:t>
            </a:r>
          </a:p>
          <a:p>
            <a:r>
              <a:rPr lang="en-US" sz="2000">
                <a:ea typeface="+mn-lt"/>
                <a:cs typeface="+mn-lt"/>
              </a:rPr>
              <a:t> It is observed that Average working year of employees is highest in the Sales department 10.84 Years </a:t>
            </a:r>
          </a:p>
          <a:p>
            <a:r>
              <a:rPr lang="en-US" sz="2000">
                <a:ea typeface="+mn-lt"/>
                <a:cs typeface="+mn-lt"/>
              </a:rPr>
              <a:t>Lowest Average working Year for Research and development Department is 10.68 years.</a:t>
            </a:r>
            <a:endParaRPr lang="en-US" sz="2000">
              <a:cs typeface="Calibri"/>
            </a:endParaRP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Chart, treemap chart&#10;&#10;Description automatically generated">
            <a:extLst>
              <a:ext uri="{FF2B5EF4-FFF2-40B4-BE49-F238E27FC236}">
                <a16:creationId xmlns:a16="http://schemas.microsoft.com/office/drawing/2014/main" id="{7180FE0C-E0BC-AC0D-E1DF-F2206208713D}"/>
              </a:ext>
            </a:extLst>
          </p:cNvPr>
          <p:cNvPicPr>
            <a:picLocks noChangeAspect="1"/>
          </p:cNvPicPr>
          <p:nvPr/>
        </p:nvPicPr>
        <p:blipFill>
          <a:blip r:embed="rId2"/>
          <a:stretch>
            <a:fillRect/>
          </a:stretch>
        </p:blipFill>
        <p:spPr>
          <a:xfrm>
            <a:off x="7096259" y="719331"/>
            <a:ext cx="4449651" cy="2306942"/>
          </a:xfrm>
          <a:prstGeom prst="rect">
            <a:avLst/>
          </a:prstGeom>
        </p:spPr>
      </p:pic>
      <p:pic>
        <p:nvPicPr>
          <p:cNvPr id="6" name="Picture 6" descr="Chart, pie chart&#10;&#10;Description automatically generated">
            <a:extLst>
              <a:ext uri="{FF2B5EF4-FFF2-40B4-BE49-F238E27FC236}">
                <a16:creationId xmlns:a16="http://schemas.microsoft.com/office/drawing/2014/main" id="{F9E88025-2699-DDF9-E208-AF1A50637351}"/>
              </a:ext>
            </a:extLst>
          </p:cNvPr>
          <p:cNvPicPr>
            <a:picLocks noChangeAspect="1"/>
          </p:cNvPicPr>
          <p:nvPr/>
        </p:nvPicPr>
        <p:blipFill>
          <a:blip r:embed="rId3"/>
          <a:stretch>
            <a:fillRect/>
          </a:stretch>
        </p:blipFill>
        <p:spPr>
          <a:xfrm>
            <a:off x="7149921" y="3773057"/>
            <a:ext cx="4342326" cy="2402816"/>
          </a:xfrm>
          <a:prstGeom prst="rect">
            <a:avLst/>
          </a:prstGeom>
        </p:spPr>
      </p:pic>
    </p:spTree>
    <p:extLst>
      <p:ext uri="{BB962C8B-B14F-4D97-AF65-F5344CB8AC3E}">
        <p14:creationId xmlns:p14="http://schemas.microsoft.com/office/powerpoint/2010/main" val="1176912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89560" y="856180"/>
            <a:ext cx="5279408" cy="1128068"/>
          </a:xfrm>
        </p:spPr>
        <p:txBody>
          <a:bodyPr anchor="ctr">
            <a:normAutofit/>
          </a:bodyPr>
          <a:lstStyle/>
          <a:p>
            <a:pPr>
              <a:lnSpc>
                <a:spcPct val="100000"/>
              </a:lnSpc>
              <a:spcBef>
                <a:spcPts val="0"/>
              </a:spcBef>
            </a:pPr>
            <a:r>
              <a:rPr lang="en-US" sz="3200" b="1">
                <a:latin typeface="Amasis MT Pro Medium"/>
                <a:ea typeface="+mj-lt"/>
                <a:cs typeface="+mj-lt"/>
              </a:rPr>
              <a:t>KPI 5: Job Role Vs Work life balance</a:t>
            </a:r>
            <a:endParaRPr lang="en-US"/>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90719" y="2865312"/>
            <a:ext cx="5278066" cy="3444778"/>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pPr marL="0" indent="0">
              <a:buNone/>
            </a:pPr>
            <a:endParaRPr lang="en-US" sz="2000" b="1">
              <a:ea typeface="+mn-lt"/>
              <a:cs typeface="+mn-lt"/>
            </a:endParaRPr>
          </a:p>
          <a:p>
            <a:r>
              <a:rPr lang="en-US" sz="2000">
                <a:ea typeface="+mn-lt"/>
                <a:cs typeface="+mn-lt"/>
              </a:rPr>
              <a:t>Sales executives have the lowest work-life balance rating and the highest attrition rate.</a:t>
            </a:r>
          </a:p>
          <a:p>
            <a:r>
              <a:rPr lang="en-US" sz="2000">
                <a:ea typeface="+mn-lt"/>
                <a:cs typeface="+mn-lt"/>
              </a:rPr>
              <a:t>Research scientists have the highest work-life balance rating and the lowest attrition rate.</a:t>
            </a:r>
          </a:p>
          <a:p>
            <a:r>
              <a:rPr lang="en-US" sz="2000">
                <a:ea typeface="+mn-lt"/>
                <a:cs typeface="+mn-lt"/>
              </a:rPr>
              <a:t>Healthcare representatives have a high work-life balance rating but a relatively high attrition rate.</a:t>
            </a:r>
            <a:endParaRPr lang="en-US">
              <a:ea typeface="+mn-lt"/>
              <a:cs typeface="+mn-lt"/>
            </a:endParaRPr>
          </a:p>
          <a:p>
            <a:pPr marL="0" indent="0">
              <a:buNone/>
            </a:pPr>
            <a:endParaRPr lang="en-US" sz="2000">
              <a:ea typeface="+mn-lt"/>
              <a:cs typeface="+mn-lt"/>
            </a:endParaRPr>
          </a:p>
          <a:p>
            <a:pPr marL="0" indent="0">
              <a:buNone/>
            </a:pPr>
            <a:endParaRPr lang="en-US" sz="2000">
              <a:ea typeface="+mn-lt"/>
              <a:cs typeface="+mn-lt"/>
            </a:endParaRPr>
          </a:p>
          <a:p>
            <a:endParaRPr lang="en-US" sz="2000">
              <a:cs typeface="Calibri"/>
            </a:endParaRP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6EC4D35D-ADE1-9CB1-31BB-3193B118C58D}"/>
              </a:ext>
            </a:extLst>
          </p:cNvPr>
          <p:cNvPicPr>
            <a:picLocks noChangeAspect="1"/>
          </p:cNvPicPr>
          <p:nvPr/>
        </p:nvPicPr>
        <p:blipFill>
          <a:blip r:embed="rId2"/>
          <a:stretch>
            <a:fillRect/>
          </a:stretch>
        </p:blipFill>
        <p:spPr>
          <a:xfrm>
            <a:off x="7010400" y="540313"/>
            <a:ext cx="4524777" cy="2632781"/>
          </a:xfrm>
          <a:prstGeom prst="rect">
            <a:avLst/>
          </a:prstGeom>
        </p:spPr>
      </p:pic>
      <p:pic>
        <p:nvPicPr>
          <p:cNvPr id="5" name="Picture 6">
            <a:extLst>
              <a:ext uri="{FF2B5EF4-FFF2-40B4-BE49-F238E27FC236}">
                <a16:creationId xmlns:a16="http://schemas.microsoft.com/office/drawing/2014/main" id="{CD2E98F8-C426-7F7B-8C9C-550FC895093B}"/>
              </a:ext>
            </a:extLst>
          </p:cNvPr>
          <p:cNvPicPr>
            <a:picLocks noChangeAspect="1"/>
          </p:cNvPicPr>
          <p:nvPr/>
        </p:nvPicPr>
        <p:blipFill>
          <a:blip r:embed="rId3"/>
          <a:stretch>
            <a:fillRect/>
          </a:stretch>
        </p:blipFill>
        <p:spPr>
          <a:xfrm>
            <a:off x="7010400" y="3724617"/>
            <a:ext cx="4589728" cy="2510426"/>
          </a:xfrm>
          <a:prstGeom prst="rect">
            <a:avLst/>
          </a:prstGeom>
        </p:spPr>
      </p:pic>
    </p:spTree>
    <p:extLst>
      <p:ext uri="{BB962C8B-B14F-4D97-AF65-F5344CB8AC3E}">
        <p14:creationId xmlns:p14="http://schemas.microsoft.com/office/powerpoint/2010/main" val="217976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30184" y="767115"/>
            <a:ext cx="5985516" cy="1167653"/>
          </a:xfrm>
        </p:spPr>
        <p:txBody>
          <a:bodyPr anchor="ctr">
            <a:normAutofit/>
          </a:bodyPr>
          <a:lstStyle/>
          <a:p>
            <a:r>
              <a:rPr lang="en-US" sz="3200" b="1" dirty="0">
                <a:latin typeface="Amasis MT Pro Medium"/>
                <a:ea typeface="+mj-lt"/>
                <a:cs typeface="+mj-lt"/>
              </a:rPr>
              <a:t>KPI 6: Attrition rate Vs Year since last promotion relation</a:t>
            </a:r>
            <a:endParaRPr lang="en-US" sz="3200" b="1" dirty="0">
              <a:latin typeface="Calibri Light" panose="020F0302020204030204"/>
              <a:ea typeface="+mj-lt"/>
              <a:cs typeface="+mj-lt"/>
            </a:endParaRPr>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90719" y="2330504"/>
            <a:ext cx="5278066" cy="3979586"/>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r>
              <a:rPr lang="en-US" sz="2000">
                <a:ea typeface="+mn-lt"/>
                <a:cs typeface="+mn-lt"/>
              </a:rPr>
              <a:t>Employees in the 1-10 range of last year's promotion had a higher attrition rate.</a:t>
            </a:r>
            <a:endParaRPr lang="en-US" sz="2000">
              <a:cs typeface="Calibri"/>
            </a:endParaRPr>
          </a:p>
          <a:p>
            <a:r>
              <a:rPr lang="en-US" sz="2000">
                <a:ea typeface="+mn-lt"/>
                <a:cs typeface="+mn-lt"/>
              </a:rPr>
              <a:t>Employees who received a promotion in the past year had a significantly higher attrition rate than those who did not.</a:t>
            </a:r>
            <a:endParaRPr lang="en-US"/>
          </a:p>
          <a:p>
            <a:r>
              <a:rPr lang="en-US" sz="2000">
                <a:ea typeface="+mn-lt"/>
                <a:cs typeface="+mn-lt"/>
              </a:rPr>
              <a:t>Employees who received a promotion in the past year and had not yet reached a year since their last promotion had the lowest attrition rate.</a:t>
            </a:r>
            <a:endParaRPr lang="en-US"/>
          </a:p>
          <a:p>
            <a:pPr marL="0" indent="0">
              <a:buNone/>
            </a:pPr>
            <a:endParaRPr lang="en-US" sz="2000">
              <a:cs typeface="Calibri"/>
            </a:endParaRPr>
          </a:p>
          <a:p>
            <a:endParaRPr lang="en-US" sz="2000">
              <a:cs typeface="Calibri"/>
            </a:endParaRP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B31D11AA-E13C-7D5E-24A7-784D430F4EFC}"/>
              </a:ext>
            </a:extLst>
          </p:cNvPr>
          <p:cNvPicPr>
            <a:picLocks noChangeAspect="1"/>
          </p:cNvPicPr>
          <p:nvPr/>
        </p:nvPicPr>
        <p:blipFill>
          <a:blip r:embed="rId2"/>
          <a:stretch>
            <a:fillRect/>
          </a:stretch>
        </p:blipFill>
        <p:spPr>
          <a:xfrm>
            <a:off x="7064062" y="523065"/>
            <a:ext cx="4128653" cy="2525108"/>
          </a:xfrm>
          <a:prstGeom prst="rect">
            <a:avLst/>
          </a:prstGeom>
        </p:spPr>
      </p:pic>
      <p:pic>
        <p:nvPicPr>
          <p:cNvPr id="5" name="Picture 6" descr="Chart, pie chart&#10;&#10;Description automatically generated">
            <a:extLst>
              <a:ext uri="{FF2B5EF4-FFF2-40B4-BE49-F238E27FC236}">
                <a16:creationId xmlns:a16="http://schemas.microsoft.com/office/drawing/2014/main" id="{4384BECF-3BAF-FCE4-5BA0-885F10F7FD90}"/>
              </a:ext>
            </a:extLst>
          </p:cNvPr>
          <p:cNvPicPr>
            <a:picLocks noChangeAspect="1"/>
          </p:cNvPicPr>
          <p:nvPr/>
        </p:nvPicPr>
        <p:blipFill>
          <a:blip r:embed="rId3"/>
          <a:stretch>
            <a:fillRect/>
          </a:stretch>
        </p:blipFill>
        <p:spPr>
          <a:xfrm>
            <a:off x="7125577" y="3784846"/>
            <a:ext cx="4297629" cy="2440008"/>
          </a:xfrm>
          <a:prstGeom prst="rect">
            <a:avLst/>
          </a:prstGeom>
        </p:spPr>
      </p:pic>
    </p:spTree>
    <p:extLst>
      <p:ext uri="{BB962C8B-B14F-4D97-AF65-F5344CB8AC3E}">
        <p14:creationId xmlns:p14="http://schemas.microsoft.com/office/powerpoint/2010/main" val="284043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916AA942-F4BA-D5EC-D820-CD83EDD288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310" y="996967"/>
            <a:ext cx="11739716" cy="568939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887F61-6C6F-F0E4-763D-DE62D81BB707}"/>
              </a:ext>
            </a:extLst>
          </p:cNvPr>
          <p:cNvSpPr txBox="1"/>
          <p:nvPr/>
        </p:nvSpPr>
        <p:spPr>
          <a:xfrm>
            <a:off x="3318456" y="227526"/>
            <a:ext cx="561948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masis MT Pro Medium"/>
              </a:rPr>
              <a:t>Dashboard in Excel</a:t>
            </a:r>
          </a:p>
        </p:txBody>
      </p:sp>
    </p:spTree>
    <p:extLst>
      <p:ext uri="{BB962C8B-B14F-4D97-AF65-F5344CB8AC3E}">
        <p14:creationId xmlns:p14="http://schemas.microsoft.com/office/powerpoint/2010/main" val="26224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10;&#10;Description automatically generated">
            <a:extLst>
              <a:ext uri="{FF2B5EF4-FFF2-40B4-BE49-F238E27FC236}">
                <a16:creationId xmlns:a16="http://schemas.microsoft.com/office/drawing/2014/main" id="{7CEE0A4E-C100-2120-05D1-2E1FD1E88E44}"/>
              </a:ext>
            </a:extLst>
          </p:cNvPr>
          <p:cNvPicPr>
            <a:picLocks noChangeAspect="1"/>
          </p:cNvPicPr>
          <p:nvPr/>
        </p:nvPicPr>
        <p:blipFill rotWithShape="1">
          <a:blip r:embed="rId2"/>
          <a:srcRect l="8790" r="217"/>
          <a:stretch/>
        </p:blipFill>
        <p:spPr>
          <a:xfrm>
            <a:off x="275563" y="184026"/>
            <a:ext cx="5459953" cy="2854087"/>
          </a:xfrm>
          <a:prstGeom prst="rect">
            <a:avLst/>
          </a:prstGeom>
        </p:spPr>
      </p:pic>
      <p:cxnSp>
        <p:nvCxnSpPr>
          <p:cNvPr id="8" name="Straight Connector 10">
            <a:extLst>
              <a:ext uri="{FF2B5EF4-FFF2-40B4-BE49-F238E27FC236}">
                <a16:creationId xmlns:a16="http://schemas.microsoft.com/office/drawing/2014/main" id="{B817B4B8-5E01-4B44-BC25-876D56C1214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10;&#10;Description automatically generated">
            <a:extLst>
              <a:ext uri="{FF2B5EF4-FFF2-40B4-BE49-F238E27FC236}">
                <a16:creationId xmlns:a16="http://schemas.microsoft.com/office/drawing/2014/main" id="{A0931346-6370-AC7F-1751-D9E92F89861D}"/>
              </a:ext>
            </a:extLst>
          </p:cNvPr>
          <p:cNvPicPr>
            <a:picLocks noChangeAspect="1"/>
          </p:cNvPicPr>
          <p:nvPr/>
        </p:nvPicPr>
        <p:blipFill rotWithShape="1">
          <a:blip r:embed="rId3"/>
          <a:srcRect l="23714" r="3501" b="2"/>
          <a:stretch/>
        </p:blipFill>
        <p:spPr>
          <a:xfrm>
            <a:off x="6423935" y="187283"/>
            <a:ext cx="5424196" cy="2856774"/>
          </a:xfrm>
          <a:prstGeom prst="rect">
            <a:avLst/>
          </a:prstGeom>
        </p:spPr>
      </p:pic>
      <p:cxnSp>
        <p:nvCxnSpPr>
          <p:cNvPr id="9" name="Straight Connector 12">
            <a:extLst>
              <a:ext uri="{FF2B5EF4-FFF2-40B4-BE49-F238E27FC236}">
                <a16:creationId xmlns:a16="http://schemas.microsoft.com/office/drawing/2014/main" id="{D683D1A4-93E5-4A4D-B103-8223A220EB2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B0E8ABF4-C289-489E-BEFB-3077F9D9C77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6">
            <a:extLst>
              <a:ext uri="{FF2B5EF4-FFF2-40B4-BE49-F238E27FC236}">
                <a16:creationId xmlns:a16="http://schemas.microsoft.com/office/drawing/2014/main" id="{7989CFA0-35DD-4943-B365-488C66B9B19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8">
            <a:extLst>
              <a:ext uri="{FF2B5EF4-FFF2-40B4-BE49-F238E27FC236}">
                <a16:creationId xmlns:a16="http://schemas.microsoft.com/office/drawing/2014/main" id="{688AD040-1A2B-4FB4-A345-7B9F3E5ED9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823B704A-724B-41D6-8F33-76939E727D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F51E2C9F-FDE1-4BF4-8A8C-AC232C3346BD}"/>
              </a:ext>
            </a:extLst>
          </p:cNvPr>
          <p:cNvPicPr>
            <a:picLocks noChangeAspect="1"/>
          </p:cNvPicPr>
          <p:nvPr/>
        </p:nvPicPr>
        <p:blipFill rotWithShape="1">
          <a:blip r:embed="rId4"/>
          <a:srcRect t="9790" r="1" b="35613"/>
          <a:stretch/>
        </p:blipFill>
        <p:spPr>
          <a:xfrm>
            <a:off x="195232" y="4055871"/>
            <a:ext cx="3317765" cy="2579523"/>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8921CD2C-DB4C-FE40-483B-D48F3991FA7C}"/>
              </a:ext>
            </a:extLst>
          </p:cNvPr>
          <p:cNvPicPr>
            <a:picLocks noChangeAspect="1"/>
          </p:cNvPicPr>
          <p:nvPr/>
        </p:nvPicPr>
        <p:blipFill rotWithShape="1">
          <a:blip r:embed="rId5"/>
          <a:srcRect r="3" b="11958"/>
          <a:stretch/>
        </p:blipFill>
        <p:spPr>
          <a:xfrm>
            <a:off x="3801036" y="3559031"/>
            <a:ext cx="4531658" cy="3030421"/>
          </a:xfrm>
          <a:prstGeom prst="rect">
            <a:avLst/>
          </a:prstGeom>
        </p:spPr>
      </p:pic>
      <p:pic>
        <p:nvPicPr>
          <p:cNvPr id="5" name="Picture 5">
            <a:extLst>
              <a:ext uri="{FF2B5EF4-FFF2-40B4-BE49-F238E27FC236}">
                <a16:creationId xmlns:a16="http://schemas.microsoft.com/office/drawing/2014/main" id="{E7FAC2EF-6C99-E9FD-C5D3-20EC359F0C45}"/>
              </a:ext>
            </a:extLst>
          </p:cNvPr>
          <p:cNvPicPr>
            <a:picLocks noChangeAspect="1"/>
          </p:cNvPicPr>
          <p:nvPr/>
        </p:nvPicPr>
        <p:blipFill rotWithShape="1">
          <a:blip r:embed="rId6"/>
          <a:srcRect t="4778" r="-3" b="14231"/>
          <a:stretch/>
        </p:blipFill>
        <p:spPr>
          <a:xfrm>
            <a:off x="8661153" y="4165512"/>
            <a:ext cx="3414056" cy="2428616"/>
          </a:xfrm>
          <a:prstGeom prst="rect">
            <a:avLst/>
          </a:prstGeom>
        </p:spPr>
      </p:pic>
    </p:spTree>
    <p:extLst>
      <p:ext uri="{BB962C8B-B14F-4D97-AF65-F5344CB8AC3E}">
        <p14:creationId xmlns:p14="http://schemas.microsoft.com/office/powerpoint/2010/main" val="268838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Graphical user interface, table&#10;&#10;Description automatically generated">
            <a:extLst>
              <a:ext uri="{FF2B5EF4-FFF2-40B4-BE49-F238E27FC236}">
                <a16:creationId xmlns:a16="http://schemas.microsoft.com/office/drawing/2014/main" id="{4BDE338F-4442-77BE-CCF4-C8678938D973}"/>
              </a:ext>
            </a:extLst>
          </p:cNvPr>
          <p:cNvPicPr>
            <a:picLocks noChangeAspect="1"/>
          </p:cNvPicPr>
          <p:nvPr/>
        </p:nvPicPr>
        <p:blipFill rotWithShape="1">
          <a:blip r:embed="rId2"/>
          <a:srcRect t="501"/>
          <a:stretch/>
        </p:blipFill>
        <p:spPr>
          <a:xfrm>
            <a:off x="348694" y="1530942"/>
            <a:ext cx="11151175" cy="4929172"/>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B270D05-929C-F75E-5E15-C201824193DE}"/>
              </a:ext>
            </a:extLst>
          </p:cNvPr>
          <p:cNvSpPr txBox="1"/>
          <p:nvPr/>
        </p:nvSpPr>
        <p:spPr>
          <a:xfrm>
            <a:off x="2352542" y="291921"/>
            <a:ext cx="715421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masis MT Pro Medium"/>
              </a:rPr>
              <a:t>Dashboard in Tableau</a:t>
            </a:r>
            <a:endParaRPr lang="en-US">
              <a:cs typeface="Calibri" panose="020F0502020204030204"/>
            </a:endParaRPr>
          </a:p>
        </p:txBody>
      </p:sp>
    </p:spTree>
    <p:extLst>
      <p:ext uri="{BB962C8B-B14F-4D97-AF65-F5344CB8AC3E}">
        <p14:creationId xmlns:p14="http://schemas.microsoft.com/office/powerpoint/2010/main" val="22294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Isosceles Triangle 5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747ABB35-3005-BF07-966A-643432F88504}"/>
              </a:ext>
            </a:extLst>
          </p:cNvPr>
          <p:cNvPicPr>
            <a:picLocks noChangeAspect="1"/>
          </p:cNvPicPr>
          <p:nvPr/>
        </p:nvPicPr>
        <p:blipFill rotWithShape="1">
          <a:blip r:embed="rId2"/>
          <a:srcRect l="1313" r="6372"/>
          <a:stretch/>
        </p:blipFill>
        <p:spPr>
          <a:xfrm>
            <a:off x="460564" y="1308874"/>
            <a:ext cx="11238673" cy="5227629"/>
          </a:xfrm>
          <a:prstGeom prst="rect">
            <a:avLst/>
          </a:prstGeom>
          <a:ln>
            <a:noFill/>
          </a:ln>
        </p:spPr>
      </p:pic>
      <p:sp>
        <p:nvSpPr>
          <p:cNvPr id="53" name="Isosceles Triangle 5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FF40FF-C2F5-A85D-21A9-6CCDE9F3882A}"/>
              </a:ext>
            </a:extLst>
          </p:cNvPr>
          <p:cNvSpPr txBox="1"/>
          <p:nvPr/>
        </p:nvSpPr>
        <p:spPr>
          <a:xfrm>
            <a:off x="2620851" y="130935"/>
            <a:ext cx="645660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masis MT Pro Medium"/>
              </a:rPr>
              <a:t>Dashboard in Power BI</a:t>
            </a:r>
            <a:endParaRPr lang="en-US" sz="4400"/>
          </a:p>
        </p:txBody>
      </p:sp>
    </p:spTree>
    <p:extLst>
      <p:ext uri="{BB962C8B-B14F-4D97-AF65-F5344CB8AC3E}">
        <p14:creationId xmlns:p14="http://schemas.microsoft.com/office/powerpoint/2010/main" val="35755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864DE13E-58EB-4475-B79C-0D4FC65123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3" descr="Text&#10;&#10;Description automatically generated">
            <a:extLst>
              <a:ext uri="{FF2B5EF4-FFF2-40B4-BE49-F238E27FC236}">
                <a16:creationId xmlns:a16="http://schemas.microsoft.com/office/drawing/2014/main" id="{A52A6FB3-8404-8F3C-2037-8177B90A9F61}"/>
              </a:ext>
            </a:extLst>
          </p:cNvPr>
          <p:cNvPicPr>
            <a:picLocks noChangeAspect="1"/>
          </p:cNvPicPr>
          <p:nvPr/>
        </p:nvPicPr>
        <p:blipFill>
          <a:blip r:embed="rId2"/>
          <a:stretch>
            <a:fillRect/>
          </a:stretch>
        </p:blipFill>
        <p:spPr>
          <a:xfrm>
            <a:off x="829695" y="1734790"/>
            <a:ext cx="5077926" cy="3262960"/>
          </a:xfrm>
          <a:prstGeom prst="rect">
            <a:avLst/>
          </a:prstGeom>
        </p:spPr>
      </p:pic>
      <p:cxnSp>
        <p:nvCxnSpPr>
          <p:cNvPr id="54" name="Straight Connector 53">
            <a:extLst>
              <a:ext uri="{FF2B5EF4-FFF2-40B4-BE49-F238E27FC236}">
                <a16:creationId xmlns:a16="http://schemas.microsoft.com/office/drawing/2014/main" id="{02E9B2EE-76CA-47F3-9977-3F2FCB7FD2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10;&#10;Description automatically generated">
            <a:extLst>
              <a:ext uri="{FF2B5EF4-FFF2-40B4-BE49-F238E27FC236}">
                <a16:creationId xmlns:a16="http://schemas.microsoft.com/office/drawing/2014/main" id="{8A13785E-14B3-F4A0-F3D1-66959FADD114}"/>
              </a:ext>
            </a:extLst>
          </p:cNvPr>
          <p:cNvPicPr>
            <a:picLocks noChangeAspect="1"/>
          </p:cNvPicPr>
          <p:nvPr/>
        </p:nvPicPr>
        <p:blipFill>
          <a:blip r:embed="rId3"/>
          <a:stretch>
            <a:fillRect/>
          </a:stretch>
        </p:blipFill>
        <p:spPr>
          <a:xfrm>
            <a:off x="6284380" y="1740916"/>
            <a:ext cx="5052358" cy="3250708"/>
          </a:xfrm>
          <a:prstGeom prst="rect">
            <a:avLst/>
          </a:prstGeom>
        </p:spPr>
      </p:pic>
    </p:spTree>
    <p:extLst>
      <p:ext uri="{BB962C8B-B14F-4D97-AF65-F5344CB8AC3E}">
        <p14:creationId xmlns:p14="http://schemas.microsoft.com/office/powerpoint/2010/main" val="1975045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10;&#10;Description automatically generated">
            <a:extLst>
              <a:ext uri="{FF2B5EF4-FFF2-40B4-BE49-F238E27FC236}">
                <a16:creationId xmlns:a16="http://schemas.microsoft.com/office/drawing/2014/main" id="{DCF15089-82F4-4339-3FB0-53036976E1A3}"/>
              </a:ext>
            </a:extLst>
          </p:cNvPr>
          <p:cNvPicPr>
            <a:picLocks noChangeAspect="1"/>
          </p:cNvPicPr>
          <p:nvPr/>
        </p:nvPicPr>
        <p:blipFill rotWithShape="1">
          <a:blip r:embed="rId2"/>
          <a:srcRect l="7445" r="13596"/>
          <a:stretch/>
        </p:blipFill>
        <p:spPr>
          <a:xfrm>
            <a:off x="2522356" y="10"/>
            <a:ext cx="9669642" cy="6857990"/>
          </a:xfrm>
          <a:prstGeom prst="rect">
            <a:avLst/>
          </a:prstGeom>
        </p:spPr>
      </p:pic>
      <p:sp>
        <p:nvSpPr>
          <p:cNvPr id="38"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5A451-1623-A4CB-2051-869E7ABF120B}"/>
              </a:ext>
            </a:extLst>
          </p:cNvPr>
          <p:cNvSpPr>
            <a:spLocks noGrp="1"/>
          </p:cNvSpPr>
          <p:nvPr>
            <p:ph type="title"/>
          </p:nvPr>
        </p:nvSpPr>
        <p:spPr>
          <a:xfrm>
            <a:off x="838200" y="365125"/>
            <a:ext cx="9257041" cy="1126707"/>
          </a:xfrm>
        </p:spPr>
        <p:txBody>
          <a:bodyPr>
            <a:noAutofit/>
          </a:bodyPr>
          <a:lstStyle/>
          <a:p>
            <a:r>
              <a:rPr lang="en-US" b="1">
                <a:latin typeface="Amasis MT Pro Medium"/>
                <a:ea typeface="+mj-lt"/>
                <a:cs typeface="+mj-lt"/>
              </a:rPr>
              <a:t>Overview And Major Findings</a:t>
            </a:r>
          </a:p>
        </p:txBody>
      </p:sp>
      <p:sp>
        <p:nvSpPr>
          <p:cNvPr id="39" name="Content Placeholder 10">
            <a:extLst>
              <a:ext uri="{FF2B5EF4-FFF2-40B4-BE49-F238E27FC236}">
                <a16:creationId xmlns:a16="http://schemas.microsoft.com/office/drawing/2014/main" id="{29B657C8-24CC-A61B-AFD9-3658BA48D5D9}"/>
              </a:ext>
            </a:extLst>
          </p:cNvPr>
          <p:cNvSpPr>
            <a:spLocks noGrp="1"/>
          </p:cNvSpPr>
          <p:nvPr>
            <p:ph idx="1"/>
          </p:nvPr>
        </p:nvSpPr>
        <p:spPr>
          <a:xfrm>
            <a:off x="490818" y="1664053"/>
            <a:ext cx="6420206" cy="4885033"/>
          </a:xfrm>
        </p:spPr>
        <p:txBody>
          <a:bodyPr vert="horz" lIns="91440" tIns="45720" rIns="91440" bIns="45720" rtlCol="0" anchor="t">
            <a:normAutofit/>
          </a:bodyPr>
          <a:lstStyle/>
          <a:p>
            <a:pPr marL="0" indent="0">
              <a:buNone/>
            </a:pPr>
            <a:endParaRPr lang="en-US" sz="2000">
              <a:latin typeface="Amasis MT Pro Medium"/>
              <a:cs typeface="Calibri" panose="020F0502020204030204"/>
            </a:endParaRPr>
          </a:p>
          <a:p>
            <a:r>
              <a:rPr lang="en-US" sz="2000">
                <a:latin typeface="Amasis MT Pro Medium"/>
                <a:ea typeface="+mn-lt"/>
                <a:cs typeface="+mn-lt"/>
              </a:rPr>
              <a:t>Now that we know the attributes of higher attrition employees, we can act on them by  identifying at-risk employee groups to then consider corrective measures such as incentives (e.g. more competitive pay, overtime flexibility or reassign employees to different projects to improve engagement).</a:t>
            </a:r>
            <a:endParaRPr lang="en-US" sz="2000">
              <a:latin typeface="Amasis MT Pro Medium"/>
              <a:cs typeface="Calibri"/>
            </a:endParaRPr>
          </a:p>
          <a:p>
            <a:pPr marL="0" indent="0">
              <a:buNone/>
            </a:pPr>
            <a:endParaRPr lang="en-US" sz="2000">
              <a:latin typeface="Amasis MT Pro Medium"/>
              <a:cs typeface="Calibri"/>
            </a:endParaRPr>
          </a:p>
          <a:p>
            <a:r>
              <a:rPr lang="en-US" sz="2000">
                <a:latin typeface="Amasis MT Pro Medium"/>
                <a:cs typeface="Calibri"/>
              </a:rPr>
              <a:t> Looking at the list of factors, leadership may decide to invest more in employee education, employee promotion paths, or offer existing employees more opportunities switch to other internal opportunities to help them try out job roles that might suit their interests and skills sets better.</a:t>
            </a:r>
          </a:p>
          <a:p>
            <a:pPr marL="0" indent="0">
              <a:buNone/>
            </a:pPr>
            <a:endParaRPr lang="en-US">
              <a:cs typeface="Calibri" panose="020F0502020204030204"/>
            </a:endParaRPr>
          </a:p>
          <a:p>
            <a:endParaRPr lang="en-US" sz="2000">
              <a:cs typeface="Calibri"/>
            </a:endParaRPr>
          </a:p>
        </p:txBody>
      </p:sp>
    </p:spTree>
    <p:extLst>
      <p:ext uri="{BB962C8B-B14F-4D97-AF65-F5344CB8AC3E}">
        <p14:creationId xmlns:p14="http://schemas.microsoft.com/office/powerpoint/2010/main" val="4964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B089790-F4B6-46A7-BB28-7B74A9A9EF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Shape, arrow&#10;&#10;Description automatically generated">
            <a:extLst>
              <a:ext uri="{FF2B5EF4-FFF2-40B4-BE49-F238E27FC236}">
                <a16:creationId xmlns:a16="http://schemas.microsoft.com/office/drawing/2014/main" id="{EEFAF4EE-9F07-1E15-D6B0-B1C4BEE04EA6}"/>
              </a:ext>
            </a:extLst>
          </p:cNvPr>
          <p:cNvPicPr>
            <a:picLocks noChangeAspect="1"/>
          </p:cNvPicPr>
          <p:nvPr/>
        </p:nvPicPr>
        <p:blipFill rotWithShape="1">
          <a:blip r:embed="rId2"/>
          <a:srcRect t="3864" b="7651"/>
          <a:stretch/>
        </p:blipFill>
        <p:spPr>
          <a:xfrm>
            <a:off x="-1" y="1"/>
            <a:ext cx="12192000" cy="6068290"/>
          </a:xfrm>
          <a:prstGeom prst="rect">
            <a:avLst/>
          </a:prstGeom>
        </p:spPr>
      </p:pic>
      <p:grpSp>
        <p:nvGrpSpPr>
          <p:cNvPr id="54" name="Group 53">
            <a:extLst>
              <a:ext uri="{FF2B5EF4-FFF2-40B4-BE49-F238E27FC236}">
                <a16:creationId xmlns:a16="http://schemas.microsoft.com/office/drawing/2014/main" id="{9DE3F54D-33BC-4382-A2AB-5E002F0F116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55" name="Freeform: Shape 54">
              <a:extLst>
                <a:ext uri="{FF2B5EF4-FFF2-40B4-BE49-F238E27FC236}">
                  <a16:creationId xmlns:a16="http://schemas.microsoft.com/office/drawing/2014/main" id="{6798451A-4EC8-4869-8DFB-BCE4E00BE5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0ECD12F-47FF-48FE-A827-069775A8A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8928757-970C-4B99-9F9C-0C07E4A945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58" name="Freeform: Shape 57">
              <a:extLst>
                <a:ext uri="{FF2B5EF4-FFF2-40B4-BE49-F238E27FC236}">
                  <a16:creationId xmlns:a16="http://schemas.microsoft.com/office/drawing/2014/main" id="{1213505B-6136-49EC-951C-1FDA2A6C5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5588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1577-DE8F-617B-B7F1-3FE76A7F185A}"/>
              </a:ext>
            </a:extLst>
          </p:cNvPr>
          <p:cNvSpPr>
            <a:spLocks noGrp="1"/>
          </p:cNvSpPr>
          <p:nvPr>
            <p:ph type="title"/>
          </p:nvPr>
        </p:nvSpPr>
        <p:spPr>
          <a:xfrm>
            <a:off x="720145" y="322197"/>
            <a:ext cx="4655713" cy="1288784"/>
          </a:xfrm>
        </p:spPr>
        <p:txBody>
          <a:bodyPr>
            <a:normAutofit/>
          </a:bodyPr>
          <a:lstStyle/>
          <a:p>
            <a:r>
              <a:rPr lang="en-US" sz="4000" b="1">
                <a:latin typeface="Amasis MT Pro Medium"/>
                <a:cs typeface="Calibri Light"/>
              </a:rPr>
              <a:t>Contents</a:t>
            </a:r>
            <a:endParaRPr lang="en-US" sz="4000" b="1">
              <a:latin typeface="Amasis MT Pro Medium"/>
            </a:endParaRPr>
          </a:p>
        </p:txBody>
      </p:sp>
      <p:graphicFrame>
        <p:nvGraphicFramePr>
          <p:cNvPr id="159" name="Content Placeholder 2">
            <a:extLst>
              <a:ext uri="{FF2B5EF4-FFF2-40B4-BE49-F238E27FC236}">
                <a16:creationId xmlns:a16="http://schemas.microsoft.com/office/drawing/2014/main" id="{63BA3FA9-61F3-E6E8-38E7-DD2F0FD65186}"/>
              </a:ext>
            </a:extLst>
          </p:cNvPr>
          <p:cNvGraphicFramePr>
            <a:graphicFrameLocks noGrp="1"/>
          </p:cNvGraphicFramePr>
          <p:nvPr>
            <p:ph idx="1"/>
            <p:extLst>
              <p:ext uri="{D42A27DB-BD31-4B8C-83A1-F6EECF244321}">
                <p14:modId xmlns:p14="http://schemas.microsoft.com/office/powerpoint/2010/main" val="2620733131"/>
              </p:ext>
            </p:extLst>
          </p:nvPr>
        </p:nvGraphicFramePr>
        <p:xfrm>
          <a:off x="5879526" y="754059"/>
          <a:ext cx="5528772" cy="535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Diagram&#10;&#10;Description automatically generated">
            <a:extLst>
              <a:ext uri="{FF2B5EF4-FFF2-40B4-BE49-F238E27FC236}">
                <a16:creationId xmlns:a16="http://schemas.microsoft.com/office/drawing/2014/main" id="{B5C99203-AC5A-EA00-3BA3-FEE315BDB30C}"/>
              </a:ext>
            </a:extLst>
          </p:cNvPr>
          <p:cNvPicPr>
            <a:picLocks noChangeAspect="1"/>
          </p:cNvPicPr>
          <p:nvPr/>
        </p:nvPicPr>
        <p:blipFill rotWithShape="1">
          <a:blip r:embed="rId7"/>
          <a:srcRect l="3604" r="1270" b="-1"/>
          <a:stretch/>
        </p:blipFill>
        <p:spPr>
          <a:xfrm>
            <a:off x="151327" y="1825624"/>
            <a:ext cx="5303792" cy="3713184"/>
          </a:xfrm>
          <a:prstGeom prst="rect">
            <a:avLst/>
          </a:prstGeom>
        </p:spPr>
      </p:pic>
    </p:spTree>
    <p:extLst>
      <p:ext uri="{BB962C8B-B14F-4D97-AF65-F5344CB8AC3E}">
        <p14:creationId xmlns:p14="http://schemas.microsoft.com/office/powerpoint/2010/main" val="265562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0659-BEAC-DF3B-29A0-67F3B0A05B53}"/>
              </a:ext>
            </a:extLst>
          </p:cNvPr>
          <p:cNvSpPr>
            <a:spLocks noGrp="1"/>
          </p:cNvSpPr>
          <p:nvPr>
            <p:ph type="title"/>
          </p:nvPr>
        </p:nvSpPr>
        <p:spPr>
          <a:xfrm>
            <a:off x="481013" y="3334286"/>
            <a:ext cx="3290887" cy="2452687"/>
          </a:xfrm>
        </p:spPr>
        <p:txBody>
          <a:bodyPr anchor="ctr">
            <a:normAutofit/>
          </a:bodyPr>
          <a:lstStyle/>
          <a:p>
            <a:r>
              <a:rPr lang="en-US" sz="4000" b="1">
                <a:latin typeface="Amasis MT Pro Medium"/>
                <a:cs typeface="Calibri Light"/>
              </a:rPr>
              <a:t>Project Objective</a:t>
            </a:r>
            <a:endParaRPr lang="en-US" sz="4000" b="1">
              <a:latin typeface="Amasis MT Pro Medium"/>
            </a:endParaRPr>
          </a:p>
        </p:txBody>
      </p:sp>
      <p:sp>
        <p:nvSpPr>
          <p:cNvPr id="3" name="Content Placeholder 2">
            <a:extLst>
              <a:ext uri="{FF2B5EF4-FFF2-40B4-BE49-F238E27FC236}">
                <a16:creationId xmlns:a16="http://schemas.microsoft.com/office/drawing/2014/main" id="{2E244224-7A32-75D9-9ADE-165F45238A12}"/>
              </a:ext>
            </a:extLst>
          </p:cNvPr>
          <p:cNvSpPr>
            <a:spLocks noGrp="1"/>
          </p:cNvSpPr>
          <p:nvPr>
            <p:ph idx="1"/>
          </p:nvPr>
        </p:nvSpPr>
        <p:spPr>
          <a:xfrm>
            <a:off x="3762489" y="3259160"/>
            <a:ext cx="7485413" cy="3289813"/>
          </a:xfrm>
        </p:spPr>
        <p:txBody>
          <a:bodyPr vert="horz" lIns="91440" tIns="45720" rIns="91440" bIns="45720" rtlCol="0" anchor="ctr">
            <a:normAutofit/>
          </a:bodyPr>
          <a:lstStyle/>
          <a:p>
            <a:r>
              <a:rPr lang="en-US" sz="2000">
                <a:latin typeface="Amasis MT Pro Medium"/>
                <a:ea typeface="+mn-lt"/>
                <a:cs typeface="+mn-lt"/>
              </a:rPr>
              <a:t>This project is aimed at providing HR managers and business leaders a comprehensive way to analyze and monitor employee data, and make data-driven decisions related to employee retention, development, and recruitment.</a:t>
            </a:r>
            <a:endParaRPr lang="en-US" sz="2000">
              <a:latin typeface="Amasis MT Pro Medium"/>
              <a:cs typeface="Calibri" panose="020F0502020204030204"/>
            </a:endParaRPr>
          </a:p>
          <a:p>
            <a:pPr marL="0" indent="0">
              <a:buNone/>
            </a:pPr>
            <a:endParaRPr lang="en-US" sz="2000">
              <a:latin typeface="Amasis MT Pro Medium"/>
              <a:ea typeface="+mn-lt"/>
              <a:cs typeface="+mn-lt"/>
            </a:endParaRPr>
          </a:p>
          <a:p>
            <a:r>
              <a:rPr lang="en-US" sz="2000">
                <a:latin typeface="Amasis MT Pro Medium"/>
                <a:ea typeface="+mn-lt"/>
                <a:cs typeface="+mn-lt"/>
              </a:rPr>
              <a:t>This includes trendline and target line to help HR managers track progress toward reducing attrition.</a:t>
            </a:r>
            <a:endParaRPr lang="en-US" sz="2000">
              <a:latin typeface="Amasis MT Pro Medium"/>
            </a:endParaRPr>
          </a:p>
          <a:p>
            <a:pPr marL="0" indent="0">
              <a:buNone/>
            </a:pPr>
            <a:endParaRPr lang="en-US" sz="1800">
              <a:cs typeface="Calibri"/>
            </a:endParaRPr>
          </a:p>
        </p:txBody>
      </p:sp>
      <p:pic>
        <p:nvPicPr>
          <p:cNvPr id="4" name="Picture 4" descr="Graphical user interface, diagram&#10;&#10;Description automatically generated">
            <a:extLst>
              <a:ext uri="{FF2B5EF4-FFF2-40B4-BE49-F238E27FC236}">
                <a16:creationId xmlns:a16="http://schemas.microsoft.com/office/drawing/2014/main" id="{75934D3C-5807-F095-E597-98F2D39469AC}"/>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35198" r="-2" b="10694"/>
          <a:stretch/>
        </p:blipFill>
        <p:spPr>
          <a:xfrm>
            <a:off x="20" y="10"/>
            <a:ext cx="12191980" cy="277688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2941819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LEGO, toy&#10;&#10;Description automatically generated">
            <a:extLst>
              <a:ext uri="{FF2B5EF4-FFF2-40B4-BE49-F238E27FC236}">
                <a16:creationId xmlns:a16="http://schemas.microsoft.com/office/drawing/2014/main" id="{5CF6F8AD-4B09-9EE1-31FE-DF8329EF104E}"/>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649" r="5234"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7AC8F-3C54-2935-B252-7DC913C5C4C8}"/>
              </a:ext>
            </a:extLst>
          </p:cNvPr>
          <p:cNvSpPr>
            <a:spLocks noGrp="1"/>
          </p:cNvSpPr>
          <p:nvPr>
            <p:ph type="title"/>
          </p:nvPr>
        </p:nvSpPr>
        <p:spPr>
          <a:xfrm>
            <a:off x="154642" y="365125"/>
            <a:ext cx="6130599" cy="1899912"/>
          </a:xfrm>
        </p:spPr>
        <p:txBody>
          <a:bodyPr>
            <a:normAutofit/>
          </a:bodyPr>
          <a:lstStyle/>
          <a:p>
            <a:r>
              <a:rPr lang="en-US" sz="4000" b="1">
                <a:latin typeface="Amasis MT Pro Medium"/>
                <a:ea typeface="+mj-lt"/>
                <a:cs typeface="+mj-lt"/>
              </a:rPr>
              <a:t>Understanding Dataset </a:t>
            </a:r>
            <a:endParaRPr lang="en-US" sz="4000" b="1">
              <a:latin typeface="Amasis MT Pro Medium"/>
            </a:endParaRPr>
          </a:p>
        </p:txBody>
      </p:sp>
      <p:sp>
        <p:nvSpPr>
          <p:cNvPr id="3" name="Content Placeholder 2">
            <a:extLst>
              <a:ext uri="{FF2B5EF4-FFF2-40B4-BE49-F238E27FC236}">
                <a16:creationId xmlns:a16="http://schemas.microsoft.com/office/drawing/2014/main" id="{8327DF85-6C0A-65BA-CD10-812FC0694BC9}"/>
              </a:ext>
            </a:extLst>
          </p:cNvPr>
          <p:cNvSpPr>
            <a:spLocks noGrp="1"/>
          </p:cNvSpPr>
          <p:nvPr>
            <p:ph idx="1"/>
          </p:nvPr>
        </p:nvSpPr>
        <p:spPr>
          <a:xfrm>
            <a:off x="367553" y="2302822"/>
            <a:ext cx="5032424" cy="3775606"/>
          </a:xfrm>
        </p:spPr>
        <p:txBody>
          <a:bodyPr vert="horz" lIns="91440" tIns="45720" rIns="91440" bIns="45720" rtlCol="0" anchor="t">
            <a:normAutofit/>
          </a:bodyPr>
          <a:lstStyle/>
          <a:p>
            <a:r>
              <a:rPr lang="en-US" sz="1900" dirty="0">
                <a:latin typeface="Amasis MT Pro Medium"/>
                <a:ea typeface="+mn-lt"/>
                <a:cs typeface="+mn-lt"/>
              </a:rPr>
              <a:t>Combine two different datasets in Excel (HR1 &amp; HR2)</a:t>
            </a:r>
            <a:endParaRPr lang="en-US" sz="1900" dirty="0">
              <a:latin typeface="Amasis MT Pro Medium"/>
              <a:cs typeface="Calibri" panose="020F0502020204030204"/>
            </a:endParaRPr>
          </a:p>
          <a:p>
            <a:r>
              <a:rPr lang="en-US" sz="1900" dirty="0">
                <a:latin typeface="Amasis MT Pro Medium"/>
                <a:ea typeface="+mn-lt"/>
                <a:cs typeface="+mn-lt"/>
              </a:rPr>
              <a:t>Remove Duplicates &amp; Null values</a:t>
            </a:r>
            <a:endParaRPr lang="en-US" sz="1900" dirty="0">
              <a:latin typeface="Calibri"/>
              <a:cs typeface="Calibri"/>
            </a:endParaRPr>
          </a:p>
          <a:p>
            <a:r>
              <a:rPr lang="en-US" sz="1900" dirty="0">
                <a:latin typeface="Amasis MT Pro Medium"/>
                <a:ea typeface="+mn-lt"/>
                <a:cs typeface="+mn-lt"/>
              </a:rPr>
              <a:t>Change the formatting of necessary columns.</a:t>
            </a:r>
            <a:endParaRPr lang="en-US" sz="1900" dirty="0">
              <a:latin typeface="Amasis MT Pro Medium"/>
            </a:endParaRPr>
          </a:p>
          <a:p>
            <a:r>
              <a:rPr lang="en-US" sz="1900" dirty="0">
                <a:latin typeface="Amasis MT Pro Medium"/>
                <a:ea typeface="+mn-lt"/>
                <a:cs typeface="+mn-lt"/>
              </a:rPr>
              <a:t>Change Case - Lower/Upper/Proper.</a:t>
            </a:r>
            <a:endParaRPr lang="en-US" sz="1900" dirty="0">
              <a:latin typeface="Amasis MT Pro Medium"/>
            </a:endParaRPr>
          </a:p>
          <a:p>
            <a:r>
              <a:rPr lang="en-US" sz="1900" dirty="0">
                <a:latin typeface="Amasis MT Pro Medium"/>
                <a:ea typeface="+mn-lt"/>
                <a:cs typeface="+mn-lt"/>
              </a:rPr>
              <a:t>Trim the unwanted spaces.</a:t>
            </a:r>
            <a:endParaRPr lang="en-US" sz="1900" dirty="0">
              <a:latin typeface="Amasis MT Pro Medium"/>
            </a:endParaRPr>
          </a:p>
          <a:p>
            <a:r>
              <a:rPr lang="en-US" sz="1900" dirty="0">
                <a:latin typeface="Amasis MT Pro Medium"/>
                <a:ea typeface="+mn-lt"/>
                <a:cs typeface="+mn-lt"/>
              </a:rPr>
              <a:t>Find and Replace.</a:t>
            </a:r>
            <a:endParaRPr lang="en-US" sz="1900" dirty="0">
              <a:latin typeface="Amasis MT Pro Medium"/>
              <a:cs typeface="Calibri"/>
            </a:endParaRPr>
          </a:p>
          <a:p>
            <a:r>
              <a:rPr lang="en-US" sz="1900" dirty="0">
                <a:latin typeface="Amasis MT Pro Medium"/>
                <a:cs typeface="Calibri"/>
              </a:rPr>
              <a:t>Conditional Formatting using power query.</a:t>
            </a:r>
          </a:p>
        </p:txBody>
      </p:sp>
    </p:spTree>
    <p:extLst>
      <p:ext uri="{BB962C8B-B14F-4D97-AF65-F5344CB8AC3E}">
        <p14:creationId xmlns:p14="http://schemas.microsoft.com/office/powerpoint/2010/main" val="363758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FF76B9-219D-4469-AF87-0236D2903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7" name="Freeform: Shape 26">
              <a:extLst>
                <a:ext uri="{FF2B5EF4-FFF2-40B4-BE49-F238E27FC236}">
                  <a16:creationId xmlns:a16="http://schemas.microsoft.com/office/drawing/2014/main" id="{C05EB894-9410-4B20-95E4-7A25101AB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6E38B6-B050-4340-8E8F-3A971DADC0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633C5E46-DAC5-4661-9C87-22B08E2A5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9934A8A-BD57-30B9-8A1F-D7535CA12321}"/>
              </a:ext>
            </a:extLst>
          </p:cNvPr>
          <p:cNvSpPr txBox="1"/>
          <p:nvPr/>
        </p:nvSpPr>
        <p:spPr>
          <a:xfrm>
            <a:off x="5576904" y="417605"/>
            <a:ext cx="6117306" cy="66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0976">
              <a:spcAft>
                <a:spcPts val="600"/>
              </a:spcAft>
            </a:pPr>
            <a:r>
              <a:rPr lang="en-US" sz="1872" kern="1200">
                <a:solidFill>
                  <a:schemeClr val="tx1"/>
                </a:solidFill>
                <a:latin typeface="Amasis MT Pro Medium"/>
                <a:ea typeface="+mn-lt"/>
                <a:cs typeface="+mn-lt"/>
              </a:rPr>
              <a:t>Forming new columns as per KPI's requirements using Power Query.</a:t>
            </a:r>
            <a:endParaRPr lang="en-US">
              <a:latin typeface="Amasis MT Pro Medium"/>
            </a:endParaRPr>
          </a:p>
        </p:txBody>
      </p:sp>
      <p:sp>
        <p:nvSpPr>
          <p:cNvPr id="19" name="TextBox 18">
            <a:extLst>
              <a:ext uri="{FF2B5EF4-FFF2-40B4-BE49-F238E27FC236}">
                <a16:creationId xmlns:a16="http://schemas.microsoft.com/office/drawing/2014/main" id="{91135B28-E257-3F19-F08E-7EAD2DD2A471}"/>
              </a:ext>
            </a:extLst>
          </p:cNvPr>
          <p:cNvSpPr txBox="1"/>
          <p:nvPr/>
        </p:nvSpPr>
        <p:spPr>
          <a:xfrm>
            <a:off x="401366" y="420396"/>
            <a:ext cx="4144250" cy="672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0976">
              <a:spcAft>
                <a:spcPts val="600"/>
              </a:spcAft>
            </a:pPr>
            <a:r>
              <a:rPr lang="en-US" sz="1872" kern="1200">
                <a:solidFill>
                  <a:schemeClr val="tx1"/>
                </a:solidFill>
                <a:latin typeface="Amasis MT Pro Medium"/>
                <a:ea typeface="+mn-lt"/>
                <a:cs typeface="+mn-lt"/>
              </a:rPr>
              <a:t>Merging two different datasets in Excel (HR1 &amp; HR2)</a:t>
            </a:r>
            <a:endParaRPr lang="en-US">
              <a:latin typeface="Amasis MT Pro Medium"/>
            </a:endParaRPr>
          </a:p>
        </p:txBody>
      </p:sp>
      <p:pic>
        <p:nvPicPr>
          <p:cNvPr id="10" name="Picture 10" descr="Table&#10;&#10;Description automatically generated">
            <a:extLst>
              <a:ext uri="{FF2B5EF4-FFF2-40B4-BE49-F238E27FC236}">
                <a16:creationId xmlns:a16="http://schemas.microsoft.com/office/drawing/2014/main" id="{7A53DFC2-634C-4534-6529-2A1FF098D115}"/>
              </a:ext>
            </a:extLst>
          </p:cNvPr>
          <p:cNvPicPr>
            <a:picLocks noGrp="1" noChangeAspect="1"/>
          </p:cNvPicPr>
          <p:nvPr>
            <p:ph sz="half" idx="1"/>
          </p:nvPr>
        </p:nvPicPr>
        <p:blipFill>
          <a:blip r:embed="rId2"/>
          <a:stretch>
            <a:fillRect/>
          </a:stretch>
        </p:blipFill>
        <p:spPr>
          <a:xfrm>
            <a:off x="403871" y="1567890"/>
            <a:ext cx="4772788" cy="4003956"/>
          </a:xfrm>
        </p:spPr>
      </p:pic>
      <p:pic>
        <p:nvPicPr>
          <p:cNvPr id="11" name="Picture 12" descr="Table&#10;&#10;Description automatically generated">
            <a:extLst>
              <a:ext uri="{FF2B5EF4-FFF2-40B4-BE49-F238E27FC236}">
                <a16:creationId xmlns:a16="http://schemas.microsoft.com/office/drawing/2014/main" id="{4F6AA292-83C1-9030-F16B-BC570DF8AFE0}"/>
              </a:ext>
            </a:extLst>
          </p:cNvPr>
          <p:cNvPicPr>
            <a:picLocks noChangeAspect="1"/>
          </p:cNvPicPr>
          <p:nvPr/>
        </p:nvPicPr>
        <p:blipFill>
          <a:blip r:embed="rId3"/>
          <a:stretch>
            <a:fillRect/>
          </a:stretch>
        </p:blipFill>
        <p:spPr>
          <a:xfrm>
            <a:off x="5811371" y="1571177"/>
            <a:ext cx="5522258" cy="3995793"/>
          </a:xfrm>
          <a:prstGeom prst="rect">
            <a:avLst/>
          </a:prstGeom>
        </p:spPr>
      </p:pic>
    </p:spTree>
    <p:extLst>
      <p:ext uri="{BB962C8B-B14F-4D97-AF65-F5344CB8AC3E}">
        <p14:creationId xmlns:p14="http://schemas.microsoft.com/office/powerpoint/2010/main" val="251973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C9B9F33B-F0CC-4410-85D0-1B957DF435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7B832-C264-1238-0871-625205B4EC23}"/>
              </a:ext>
            </a:extLst>
          </p:cNvPr>
          <p:cNvSpPr>
            <a:spLocks noGrp="1"/>
          </p:cNvSpPr>
          <p:nvPr>
            <p:ph type="title"/>
          </p:nvPr>
        </p:nvSpPr>
        <p:spPr>
          <a:xfrm>
            <a:off x="300319" y="297890"/>
            <a:ext cx="6903388" cy="1347974"/>
          </a:xfrm>
        </p:spPr>
        <p:txBody>
          <a:bodyPr>
            <a:normAutofit/>
          </a:bodyPr>
          <a:lstStyle/>
          <a:p>
            <a:r>
              <a:rPr lang="en-US" b="1">
                <a:latin typeface="Amasis MT Pro Medium"/>
                <a:ea typeface="+mj-lt"/>
                <a:cs typeface="+mj-lt"/>
              </a:rPr>
              <a:t>Implementation</a:t>
            </a:r>
            <a:r>
              <a:rPr lang="en-US" b="1">
                <a:latin typeface="Amasis MT Pro Medium"/>
                <a:cs typeface="Calibri Light"/>
              </a:rPr>
              <a:t> of KPI's</a:t>
            </a:r>
            <a:endParaRPr lang="en-US" b="1">
              <a:latin typeface="Amasis MT Pro Medium"/>
            </a:endParaRPr>
          </a:p>
        </p:txBody>
      </p:sp>
      <p:sp>
        <p:nvSpPr>
          <p:cNvPr id="115" name="Freeform: Shape 114">
            <a:extLst>
              <a:ext uri="{FF2B5EF4-FFF2-40B4-BE49-F238E27FC236}">
                <a16:creationId xmlns:a16="http://schemas.microsoft.com/office/drawing/2014/main" id="{55CB1B7E-4B0B-4E99-9560-9667270DA7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Oval 116">
            <a:extLst>
              <a:ext uri="{FF2B5EF4-FFF2-40B4-BE49-F238E27FC236}">
                <a16:creationId xmlns:a16="http://schemas.microsoft.com/office/drawing/2014/main" id="{C924DBCE-E731-4B22-8181-A39C1D8627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700688"/>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4" descr="A picture containing diagram&#10;&#10;Description automatically generated">
            <a:extLst>
              <a:ext uri="{FF2B5EF4-FFF2-40B4-BE49-F238E27FC236}">
                <a16:creationId xmlns:a16="http://schemas.microsoft.com/office/drawing/2014/main" id="{EB54156C-2059-D21D-3793-F94956ECB48B}"/>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468" r="4278" b="-4"/>
          <a:stretch/>
        </p:blipFill>
        <p:spPr>
          <a:xfrm>
            <a:off x="8219558" y="852372"/>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9" name="Freeform: Shape 118">
            <a:extLst>
              <a:ext uri="{FF2B5EF4-FFF2-40B4-BE49-F238E27FC236}">
                <a16:creationId xmlns:a16="http://schemas.microsoft.com/office/drawing/2014/main" id="{196DE3D2-178D-4017-842D-87C88CE92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881"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21" name="Straight Connector 120">
            <a:extLst>
              <a:ext uri="{FF2B5EF4-FFF2-40B4-BE49-F238E27FC236}">
                <a16:creationId xmlns:a16="http://schemas.microsoft.com/office/drawing/2014/main" id="{43621FD4-D14D-45D5-9A57-9A2DE5EA59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32" name="Picture 32" descr="Shaolin Monks Free Stock Photo - Public Domain Pictures">
            <a:extLst>
              <a:ext uri="{FF2B5EF4-FFF2-40B4-BE49-F238E27FC236}">
                <a16:creationId xmlns:a16="http://schemas.microsoft.com/office/drawing/2014/main" id="{11A3265C-8CA9-578D-FD6B-26F1F1DC8653}"/>
              </a:ext>
            </a:extLst>
          </p:cNvPr>
          <p:cNvPicPr>
            <a:picLocks noChangeAspect="1"/>
          </p:cNvPicPr>
          <p:nvPr/>
        </p:nvPicPr>
        <p:blipFill rotWithShape="1">
          <a:blip r:embed="rId4"/>
          <a:srcRect l="11516" r="4416"/>
          <a:stretch/>
        </p:blipFill>
        <p:spPr>
          <a:xfrm>
            <a:off x="6723881" y="4685200"/>
            <a:ext cx="2733741" cy="2172801"/>
          </a:xfrm>
          <a:custGeom>
            <a:avLst/>
            <a:gdLst/>
            <a:ahLst/>
            <a:cxnLst/>
            <a:rect l="l" t="t" r="r" b="b"/>
            <a:pathLst>
              <a:path w="2733741" h="2172801">
                <a:moveTo>
                  <a:pt x="1366871" y="0"/>
                </a:moveTo>
                <a:cubicBezTo>
                  <a:pt x="2121772" y="0"/>
                  <a:pt x="2733741" y="595368"/>
                  <a:pt x="2733741" y="1329791"/>
                </a:cubicBezTo>
                <a:cubicBezTo>
                  <a:pt x="2733741" y="1605200"/>
                  <a:pt x="2647683" y="1861054"/>
                  <a:pt x="2500301" y="2073290"/>
                </a:cubicBezTo>
                <a:lnTo>
                  <a:pt x="2423813" y="2172801"/>
                </a:lnTo>
                <a:lnTo>
                  <a:pt x="309928" y="2172801"/>
                </a:lnTo>
                <a:lnTo>
                  <a:pt x="233440" y="2073290"/>
                </a:lnTo>
                <a:cubicBezTo>
                  <a:pt x="86058" y="1861054"/>
                  <a:pt x="0" y="1605200"/>
                  <a:pt x="0" y="1329791"/>
                </a:cubicBezTo>
                <a:cubicBezTo>
                  <a:pt x="0" y="595368"/>
                  <a:pt x="611969" y="0"/>
                  <a:pt x="1366871" y="0"/>
                </a:cubicBezTo>
                <a:close/>
              </a:path>
            </a:pathLst>
          </a:custGeom>
        </p:spPr>
      </p:pic>
      <p:sp>
        <p:nvSpPr>
          <p:cNvPr id="111" name="Arc 122">
            <a:extLst>
              <a:ext uri="{FF2B5EF4-FFF2-40B4-BE49-F238E27FC236}">
                <a16:creationId xmlns:a16="http://schemas.microsoft.com/office/drawing/2014/main" id="{034ACCCC-54D4-4F78-9B85-4A34FEBAA9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54998">
            <a:off x="6055857" y="4209253"/>
            <a:ext cx="3868217" cy="3868217"/>
          </a:xfrm>
          <a:prstGeom prst="arc">
            <a:avLst>
              <a:gd name="adj1" fmla="val 16200000"/>
              <a:gd name="adj2" fmla="val 20479261"/>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Freeform: Shape 124">
            <a:extLst>
              <a:ext uri="{FF2B5EF4-FFF2-40B4-BE49-F238E27FC236}">
                <a16:creationId xmlns:a16="http://schemas.microsoft.com/office/drawing/2014/main" id="{72413CFE-8B8A-45C9-B7BA-CF49986D48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23" name="Content Placeholder 2">
            <a:extLst>
              <a:ext uri="{FF2B5EF4-FFF2-40B4-BE49-F238E27FC236}">
                <a16:creationId xmlns:a16="http://schemas.microsoft.com/office/drawing/2014/main" id="{F978697B-AF56-642E-ABA7-401E58301157}"/>
              </a:ext>
            </a:extLst>
          </p:cNvPr>
          <p:cNvGraphicFramePr>
            <a:graphicFrameLocks noGrp="1"/>
          </p:cNvGraphicFramePr>
          <p:nvPr>
            <p:ph idx="1"/>
            <p:extLst>
              <p:ext uri="{D42A27DB-BD31-4B8C-83A1-F6EECF244321}">
                <p14:modId xmlns:p14="http://schemas.microsoft.com/office/powerpoint/2010/main" val="2201836026"/>
              </p:ext>
            </p:extLst>
          </p:nvPr>
        </p:nvGraphicFramePr>
        <p:xfrm>
          <a:off x="455162" y="2000262"/>
          <a:ext cx="539336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3426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89560" y="856180"/>
            <a:ext cx="5279408" cy="1128068"/>
          </a:xfrm>
        </p:spPr>
        <p:txBody>
          <a:bodyPr anchor="ctr">
            <a:normAutofit/>
          </a:bodyPr>
          <a:lstStyle/>
          <a:p>
            <a:r>
              <a:rPr lang="en-US" sz="3200" b="1">
                <a:latin typeface="Amasis MT Pro Medium"/>
                <a:ea typeface="+mj-lt"/>
                <a:cs typeface="+mj-lt"/>
              </a:rPr>
              <a:t>KPI 1: Average Attrition rate for all Departments</a:t>
            </a:r>
            <a:endParaRPr lang="en-US" sz="3200" b="1">
              <a:latin typeface="Amasis MT Pro Medium"/>
            </a:endParaRPr>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90719" y="2478946"/>
            <a:ext cx="5278066" cy="3831144"/>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r>
              <a:rPr lang="en-US" sz="2000">
                <a:ea typeface="+mn-lt"/>
                <a:cs typeface="+mn-lt"/>
              </a:rPr>
              <a:t>Here, values are shown as percentage &amp; count of total no of employees. </a:t>
            </a:r>
          </a:p>
          <a:p>
            <a:r>
              <a:rPr lang="en-US" sz="2000">
                <a:ea typeface="+mn-lt"/>
                <a:cs typeface="+mn-lt"/>
              </a:rPr>
              <a:t>Majority of the employees are from the Software department and R&amp;D department has the highest attrition rate of 51% with count of 4213 &amp; 4260 employees.</a:t>
            </a:r>
            <a:endParaRPr lang="en-US" sz="2000">
              <a:cs typeface="Calibri"/>
            </a:endParaRPr>
          </a:p>
          <a:p>
            <a:r>
              <a:rPr lang="en-US" sz="2000">
                <a:cs typeface="Calibri"/>
              </a:rPr>
              <a:t>Hardware department has lowest attrition rate of 49 % with the count of 4039 employees.</a:t>
            </a: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0" descr="Chart, pie chart&#10;&#10;Description automatically generated">
            <a:extLst>
              <a:ext uri="{FF2B5EF4-FFF2-40B4-BE49-F238E27FC236}">
                <a16:creationId xmlns:a16="http://schemas.microsoft.com/office/drawing/2014/main" id="{105D8658-D4BA-5861-2D16-B741A814B813}"/>
              </a:ext>
            </a:extLst>
          </p:cNvPr>
          <p:cNvPicPr>
            <a:picLocks noChangeAspect="1"/>
          </p:cNvPicPr>
          <p:nvPr/>
        </p:nvPicPr>
        <p:blipFill rotWithShape="1">
          <a:blip r:embed="rId2"/>
          <a:srcRect t="25" b="3040"/>
          <a:stretch/>
        </p:blipFill>
        <p:spPr>
          <a:xfrm>
            <a:off x="7048114" y="581892"/>
            <a:ext cx="4438363" cy="2518756"/>
          </a:xfrm>
          <a:prstGeom prst="rect">
            <a:avLst/>
          </a:prstGeom>
        </p:spPr>
      </p:pic>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9" descr="Chart, bar chart&#10;&#10;Description automatically generated">
            <a:extLst>
              <a:ext uri="{FF2B5EF4-FFF2-40B4-BE49-F238E27FC236}">
                <a16:creationId xmlns:a16="http://schemas.microsoft.com/office/drawing/2014/main" id="{BF07CE52-B9CC-4918-40AF-BB530DB60733}"/>
              </a:ext>
            </a:extLst>
          </p:cNvPr>
          <p:cNvPicPr>
            <a:picLocks noChangeAspect="1"/>
          </p:cNvPicPr>
          <p:nvPr/>
        </p:nvPicPr>
        <p:blipFill rotWithShape="1">
          <a:blip r:embed="rId3"/>
          <a:srcRect t="-1103" r="-210" b="317"/>
          <a:stretch/>
        </p:blipFill>
        <p:spPr>
          <a:xfrm>
            <a:off x="7186041" y="3707894"/>
            <a:ext cx="4200228" cy="2518756"/>
          </a:xfrm>
          <a:prstGeom prst="rect">
            <a:avLst/>
          </a:prstGeom>
        </p:spPr>
      </p:pic>
    </p:spTree>
    <p:extLst>
      <p:ext uri="{BB962C8B-B14F-4D97-AF65-F5344CB8AC3E}">
        <p14:creationId xmlns:p14="http://schemas.microsoft.com/office/powerpoint/2010/main" val="134643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89560" y="856180"/>
            <a:ext cx="5279408" cy="1128068"/>
          </a:xfrm>
        </p:spPr>
        <p:txBody>
          <a:bodyPr anchor="ctr">
            <a:normAutofit fontScale="90000"/>
          </a:bodyPr>
          <a:lstStyle/>
          <a:p>
            <a:r>
              <a:rPr lang="en-US" sz="3700" b="1">
                <a:latin typeface="Amasis MT Pro Medium"/>
                <a:ea typeface="+mj-lt"/>
                <a:cs typeface="+mj-lt"/>
              </a:rPr>
              <a:t>KPI 2: Average Hourly rate of Male Research Scientist</a:t>
            </a:r>
            <a:endParaRPr lang="en-US" sz="3700" b="1">
              <a:latin typeface="Amasis MT Pro Medium"/>
            </a:endParaRPr>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51135" y="2676868"/>
            <a:ext cx="5278066" cy="3039456"/>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r>
              <a:rPr lang="en-US" sz="2000">
                <a:ea typeface="+mn-lt"/>
                <a:cs typeface="+mn-lt"/>
              </a:rPr>
              <a:t>Average Hourly rate of Male Research Scientist is 114 out of 115.16. </a:t>
            </a:r>
          </a:p>
          <a:p>
            <a:r>
              <a:rPr lang="en-US" sz="2000">
                <a:ea typeface="+mn-lt"/>
                <a:cs typeface="+mn-lt"/>
              </a:rPr>
              <a:t>The highest average hourly rate is 115.38 of Sales Executive department while Developers has lowest average hourly rate of 114.18.</a:t>
            </a:r>
          </a:p>
          <a:p>
            <a:pPr marL="0" indent="0">
              <a:buNone/>
            </a:pPr>
            <a:endParaRPr lang="en-US" sz="2000">
              <a:cs typeface="Calibri"/>
            </a:endParaRP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website&#10;&#10;Description automatically generated">
            <a:extLst>
              <a:ext uri="{FF2B5EF4-FFF2-40B4-BE49-F238E27FC236}">
                <a16:creationId xmlns:a16="http://schemas.microsoft.com/office/drawing/2014/main" id="{FF0C40D8-8D6C-974F-F85C-8027C5561E45}"/>
              </a:ext>
            </a:extLst>
          </p:cNvPr>
          <p:cNvPicPr>
            <a:picLocks noChangeAspect="1"/>
          </p:cNvPicPr>
          <p:nvPr/>
        </p:nvPicPr>
        <p:blipFill>
          <a:blip r:embed="rId2"/>
          <a:stretch>
            <a:fillRect/>
          </a:stretch>
        </p:blipFill>
        <p:spPr>
          <a:xfrm>
            <a:off x="7079673" y="651192"/>
            <a:ext cx="4376055" cy="2448239"/>
          </a:xfrm>
          <a:prstGeom prst="rect">
            <a:avLst/>
          </a:prstGeom>
        </p:spPr>
      </p:pic>
      <p:pic>
        <p:nvPicPr>
          <p:cNvPr id="4" name="Picture 4">
            <a:extLst>
              <a:ext uri="{FF2B5EF4-FFF2-40B4-BE49-F238E27FC236}">
                <a16:creationId xmlns:a16="http://schemas.microsoft.com/office/drawing/2014/main" id="{2671F16D-A6DC-8FC2-5497-75FCD2AEA5C5}"/>
              </a:ext>
            </a:extLst>
          </p:cNvPr>
          <p:cNvPicPr>
            <a:picLocks noChangeAspect="1"/>
          </p:cNvPicPr>
          <p:nvPr/>
        </p:nvPicPr>
        <p:blipFill rotWithShape="1">
          <a:blip r:embed="rId3"/>
          <a:srcRect r="10256"/>
          <a:stretch/>
        </p:blipFill>
        <p:spPr>
          <a:xfrm>
            <a:off x="7083994" y="3760774"/>
            <a:ext cx="4364456" cy="2504876"/>
          </a:xfrm>
          <a:prstGeom prst="rect">
            <a:avLst/>
          </a:prstGeom>
        </p:spPr>
      </p:pic>
    </p:spTree>
    <p:extLst>
      <p:ext uri="{BB962C8B-B14F-4D97-AF65-F5344CB8AC3E}">
        <p14:creationId xmlns:p14="http://schemas.microsoft.com/office/powerpoint/2010/main" val="24524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67">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8863-9808-E7B0-A369-E70446C0108D}"/>
              </a:ext>
            </a:extLst>
          </p:cNvPr>
          <p:cNvSpPr>
            <a:spLocks noGrp="1"/>
          </p:cNvSpPr>
          <p:nvPr>
            <p:ph type="title"/>
          </p:nvPr>
        </p:nvSpPr>
        <p:spPr>
          <a:xfrm>
            <a:off x="589560" y="856180"/>
            <a:ext cx="5279408" cy="1128068"/>
          </a:xfrm>
        </p:spPr>
        <p:txBody>
          <a:bodyPr anchor="ctr">
            <a:normAutofit/>
          </a:bodyPr>
          <a:lstStyle/>
          <a:p>
            <a:r>
              <a:rPr lang="en-US" sz="3200" b="1">
                <a:latin typeface="Amasis MT Pro Medium"/>
                <a:ea typeface="+mj-lt"/>
                <a:cs typeface="+mj-lt"/>
              </a:rPr>
              <a:t>KPI 3: Attrition rate Vs Monthly income stats</a:t>
            </a:r>
            <a:endParaRPr lang="en-US" sz="3200" b="1">
              <a:latin typeface="Amasis MT Pro Medium"/>
            </a:endParaRPr>
          </a:p>
        </p:txBody>
      </p:sp>
      <p:grpSp>
        <p:nvGrpSpPr>
          <p:cNvPr id="82" name="Group 69">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 name="Rectangle 70">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01D0E089-63C3-2EF4-EC9C-4DC9FAB1DA7C}"/>
              </a:ext>
            </a:extLst>
          </p:cNvPr>
          <p:cNvSpPr>
            <a:spLocks noGrp="1"/>
          </p:cNvSpPr>
          <p:nvPr>
            <p:ph idx="1"/>
          </p:nvPr>
        </p:nvSpPr>
        <p:spPr>
          <a:xfrm>
            <a:off x="590719" y="2478946"/>
            <a:ext cx="5278066" cy="3831144"/>
          </a:xfrm>
        </p:spPr>
        <p:txBody>
          <a:bodyPr vert="horz" lIns="91440" tIns="45720" rIns="91440" bIns="45720" rtlCol="0" anchor="ctr">
            <a:normAutofit/>
          </a:bodyPr>
          <a:lstStyle/>
          <a:p>
            <a:pPr marL="0" indent="0">
              <a:buNone/>
            </a:pPr>
            <a:r>
              <a:rPr lang="en-US" sz="2000" b="1">
                <a:ea typeface="+mn-lt"/>
                <a:cs typeface="+mn-lt"/>
              </a:rPr>
              <a:t>Insights :</a:t>
            </a:r>
            <a:endParaRPr lang="en-US" b="1">
              <a:ea typeface="+mn-lt"/>
              <a:cs typeface="+mn-lt"/>
            </a:endParaRPr>
          </a:p>
          <a:p>
            <a:r>
              <a:rPr lang="en-US" sz="2000">
                <a:ea typeface="+mn-lt"/>
                <a:cs typeface="+mn-lt"/>
              </a:rPr>
              <a:t>Here, values are shown as percentage &amp; count of attrition vs monthly income. </a:t>
            </a:r>
          </a:p>
          <a:p>
            <a:r>
              <a:rPr lang="en-US" sz="2000">
                <a:ea typeface="+mn-lt"/>
                <a:cs typeface="+mn-lt"/>
              </a:rPr>
              <a:t>It is observed that Maximum employee 15025 out of 50000 falls under the salary range of 40k - 50k and has highest attrition rate of 20.2% </a:t>
            </a:r>
          </a:p>
          <a:p>
            <a:r>
              <a:rPr lang="en-US" sz="2000">
                <a:ea typeface="+mn-lt"/>
                <a:cs typeface="+mn-lt"/>
              </a:rPr>
              <a:t>The salary range of above 50k has the lowest attrition rate of 2%.</a:t>
            </a:r>
            <a:endParaRPr lang="en-US" sz="2000">
              <a:cs typeface="Calibri"/>
            </a:endParaRPr>
          </a:p>
        </p:txBody>
      </p:sp>
      <p:sp>
        <p:nvSpPr>
          <p:cNvPr id="85" name="Rectangle 75">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imeline&#10;&#10;Description automatically generated">
            <a:extLst>
              <a:ext uri="{FF2B5EF4-FFF2-40B4-BE49-F238E27FC236}">
                <a16:creationId xmlns:a16="http://schemas.microsoft.com/office/drawing/2014/main" id="{BDBA017A-7D3E-986F-010A-F9572F3DD7C6}"/>
              </a:ext>
            </a:extLst>
          </p:cNvPr>
          <p:cNvPicPr>
            <a:picLocks noChangeAspect="1"/>
          </p:cNvPicPr>
          <p:nvPr/>
        </p:nvPicPr>
        <p:blipFill>
          <a:blip r:embed="rId2"/>
          <a:stretch>
            <a:fillRect/>
          </a:stretch>
        </p:blipFill>
        <p:spPr>
          <a:xfrm>
            <a:off x="7096260" y="3790824"/>
            <a:ext cx="4449649" cy="2409095"/>
          </a:xfrm>
          <a:prstGeom prst="rect">
            <a:avLst/>
          </a:prstGeom>
        </p:spPr>
      </p:pic>
      <p:pic>
        <p:nvPicPr>
          <p:cNvPr id="5" name="Picture 5" descr="Chart, bar chart&#10;&#10;Description automatically generated">
            <a:extLst>
              <a:ext uri="{FF2B5EF4-FFF2-40B4-BE49-F238E27FC236}">
                <a16:creationId xmlns:a16="http://schemas.microsoft.com/office/drawing/2014/main" id="{C3788660-E6B1-0902-F41A-9533532D446B}"/>
              </a:ext>
            </a:extLst>
          </p:cNvPr>
          <p:cNvPicPr>
            <a:picLocks noChangeAspect="1"/>
          </p:cNvPicPr>
          <p:nvPr/>
        </p:nvPicPr>
        <p:blipFill>
          <a:blip r:embed="rId3"/>
          <a:stretch>
            <a:fillRect/>
          </a:stretch>
        </p:blipFill>
        <p:spPr>
          <a:xfrm>
            <a:off x="7096260" y="608691"/>
            <a:ext cx="4342325" cy="2431633"/>
          </a:xfrm>
          <a:prstGeom prst="rect">
            <a:avLst/>
          </a:prstGeom>
        </p:spPr>
      </p:pic>
    </p:spTree>
    <p:extLst>
      <p:ext uri="{BB962C8B-B14F-4D97-AF65-F5344CB8AC3E}">
        <p14:creationId xmlns:p14="http://schemas.microsoft.com/office/powerpoint/2010/main" val="37858338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386</Words>
  <Application>Microsoft Office PowerPoint</Application>
  <PresentationFormat>Widescreen</PresentationFormat>
  <Paragraphs>68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Amasis MT Pro Medium</vt:lpstr>
      <vt:lpstr>Arial</vt:lpstr>
      <vt:lpstr>Calibri</vt:lpstr>
      <vt:lpstr>Calibri Light</vt:lpstr>
      <vt:lpstr>Office Theme</vt:lpstr>
      <vt:lpstr>Employee Retention </vt:lpstr>
      <vt:lpstr>Contents</vt:lpstr>
      <vt:lpstr>Project Objective</vt:lpstr>
      <vt:lpstr>Understanding Dataset </vt:lpstr>
      <vt:lpstr>PowerPoint Presentation</vt:lpstr>
      <vt:lpstr>Implementation of KPI's</vt:lpstr>
      <vt:lpstr>KPI 1: Average Attrition rate for all Departments</vt:lpstr>
      <vt:lpstr>KPI 2: Average Hourly rate of Male Research Scientist</vt:lpstr>
      <vt:lpstr>KPI 3: Attrition rate Vs Monthly income stats</vt:lpstr>
      <vt:lpstr>KPI 4: Average working years for each Department</vt:lpstr>
      <vt:lpstr>KPI 5: Job Role Vs Work life balance</vt:lpstr>
      <vt:lpstr>KPI 6: Attrition rate Vs Year since last promotion relation</vt:lpstr>
      <vt:lpstr>PowerPoint Presentation</vt:lpstr>
      <vt:lpstr>PowerPoint Presentation</vt:lpstr>
      <vt:lpstr>PowerPoint Presentation</vt:lpstr>
      <vt:lpstr>PowerPoint Presentation</vt:lpstr>
      <vt:lpstr>PowerPoint Presentation</vt:lpstr>
      <vt:lpstr>Overview And Major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Raunak Barman</dc:creator>
  <cp:lastModifiedBy>Dhanashree</cp:lastModifiedBy>
  <cp:revision>14</cp:revision>
  <dcterms:created xsi:type="dcterms:W3CDTF">2023-04-05T05:34:28Z</dcterms:created>
  <dcterms:modified xsi:type="dcterms:W3CDTF">2024-03-08T11:29:41Z</dcterms:modified>
</cp:coreProperties>
</file>